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 id="2147483679" r:id="rId2"/>
  </p:sldMasterIdLst>
  <p:notesMasterIdLst>
    <p:notesMasterId r:id="rId27"/>
  </p:notesMasterIdLst>
  <p:sldIdLst>
    <p:sldId id="256" r:id="rId3"/>
    <p:sldId id="258" r:id="rId4"/>
    <p:sldId id="259" r:id="rId5"/>
    <p:sldId id="284" r:id="rId6"/>
    <p:sldId id="289" r:id="rId7"/>
    <p:sldId id="347" r:id="rId8"/>
    <p:sldId id="351" r:id="rId9"/>
    <p:sldId id="353" r:id="rId10"/>
    <p:sldId id="354" r:id="rId11"/>
    <p:sldId id="352" r:id="rId12"/>
    <p:sldId id="361" r:id="rId13"/>
    <p:sldId id="360" r:id="rId14"/>
    <p:sldId id="290" r:id="rId15"/>
    <p:sldId id="348" r:id="rId16"/>
    <p:sldId id="355" r:id="rId17"/>
    <p:sldId id="358" r:id="rId18"/>
    <p:sldId id="356" r:id="rId19"/>
    <p:sldId id="357" r:id="rId20"/>
    <p:sldId id="301" r:id="rId21"/>
    <p:sldId id="349" r:id="rId22"/>
    <p:sldId id="309" r:id="rId23"/>
    <p:sldId id="350" r:id="rId24"/>
    <p:sldId id="359" r:id="rId25"/>
    <p:sldId id="282" r:id="rId26"/>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Segoe UI Light" panose="020B0502040204020203" pitchFamily="34" charset="0"/>
      <p:regular r:id="rId32"/>
      <p:italic r:id="rId33"/>
    </p:embeddedFont>
    <p:embeddedFont>
      <p:font typeface="微软雅黑" panose="020B0503020204020204" pitchFamily="34" charset="-122"/>
      <p:regular r:id="rId34"/>
      <p:bold r:id="rId35"/>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6" autoAdjust="0"/>
  </p:normalViewPr>
  <p:slideViewPr>
    <p:cSldViewPr snapToGrid="0" snapToObjects="1">
      <p:cViewPr varScale="1">
        <p:scale>
          <a:sx n="100" d="100"/>
          <a:sy n="100" d="100"/>
        </p:scale>
        <p:origin x="90" y="2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13952-98F1-410B-98A4-B3308EC4C614}"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B6E70-2C17-40C2-986E-8F481CE0CBBB}" type="slidenum">
              <a:rPr lang="zh-CN" altLang="en-US" smtClean="0"/>
              <a:t>‹#›</a:t>
            </a:fld>
            <a:endParaRPr lang="zh-CN" altLang="en-US"/>
          </a:p>
        </p:txBody>
      </p:sp>
    </p:spTree>
    <p:extLst>
      <p:ext uri="{BB962C8B-B14F-4D97-AF65-F5344CB8AC3E}">
        <p14:creationId xmlns:p14="http://schemas.microsoft.com/office/powerpoint/2010/main" val="299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4</a:t>
            </a:fld>
            <a:endParaRPr lang="zh-CN" altLang="en-US"/>
          </a:p>
        </p:txBody>
      </p:sp>
    </p:spTree>
    <p:extLst>
      <p:ext uri="{BB962C8B-B14F-4D97-AF65-F5344CB8AC3E}">
        <p14:creationId xmlns:p14="http://schemas.microsoft.com/office/powerpoint/2010/main" val="81067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15</a:t>
            </a:fld>
            <a:endParaRPr lang="zh-CN" altLang="en-US"/>
          </a:p>
        </p:txBody>
      </p:sp>
    </p:spTree>
    <p:extLst>
      <p:ext uri="{BB962C8B-B14F-4D97-AF65-F5344CB8AC3E}">
        <p14:creationId xmlns:p14="http://schemas.microsoft.com/office/powerpoint/2010/main" val="364382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16</a:t>
            </a:fld>
            <a:endParaRPr lang="zh-CN" altLang="en-US"/>
          </a:p>
        </p:txBody>
      </p:sp>
    </p:spTree>
    <p:extLst>
      <p:ext uri="{BB962C8B-B14F-4D97-AF65-F5344CB8AC3E}">
        <p14:creationId xmlns:p14="http://schemas.microsoft.com/office/powerpoint/2010/main" val="177637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17</a:t>
            </a:fld>
            <a:endParaRPr lang="zh-CN" altLang="en-US"/>
          </a:p>
        </p:txBody>
      </p:sp>
    </p:spTree>
    <p:extLst>
      <p:ext uri="{BB962C8B-B14F-4D97-AF65-F5344CB8AC3E}">
        <p14:creationId xmlns:p14="http://schemas.microsoft.com/office/powerpoint/2010/main" val="372644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18</a:t>
            </a:fld>
            <a:endParaRPr lang="zh-CN" altLang="en-US"/>
          </a:p>
        </p:txBody>
      </p:sp>
    </p:spTree>
    <p:extLst>
      <p:ext uri="{BB962C8B-B14F-4D97-AF65-F5344CB8AC3E}">
        <p14:creationId xmlns:p14="http://schemas.microsoft.com/office/powerpoint/2010/main" val="265017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20</a:t>
            </a:fld>
            <a:endParaRPr lang="zh-CN" altLang="en-US"/>
          </a:p>
        </p:txBody>
      </p:sp>
    </p:spTree>
    <p:extLst>
      <p:ext uri="{BB962C8B-B14F-4D97-AF65-F5344CB8AC3E}">
        <p14:creationId xmlns:p14="http://schemas.microsoft.com/office/powerpoint/2010/main" val="2318131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22</a:t>
            </a:fld>
            <a:endParaRPr lang="zh-CN" altLang="en-US"/>
          </a:p>
        </p:txBody>
      </p:sp>
    </p:spTree>
    <p:extLst>
      <p:ext uri="{BB962C8B-B14F-4D97-AF65-F5344CB8AC3E}">
        <p14:creationId xmlns:p14="http://schemas.microsoft.com/office/powerpoint/2010/main" val="326775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23</a:t>
            </a:fld>
            <a:endParaRPr lang="zh-CN" altLang="en-US"/>
          </a:p>
        </p:txBody>
      </p:sp>
    </p:spTree>
    <p:extLst>
      <p:ext uri="{BB962C8B-B14F-4D97-AF65-F5344CB8AC3E}">
        <p14:creationId xmlns:p14="http://schemas.microsoft.com/office/powerpoint/2010/main" val="203445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6</a:t>
            </a:fld>
            <a:endParaRPr lang="zh-CN" altLang="en-US"/>
          </a:p>
        </p:txBody>
      </p:sp>
    </p:spTree>
    <p:extLst>
      <p:ext uri="{BB962C8B-B14F-4D97-AF65-F5344CB8AC3E}">
        <p14:creationId xmlns:p14="http://schemas.microsoft.com/office/powerpoint/2010/main" val="34291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7</a:t>
            </a:fld>
            <a:endParaRPr lang="zh-CN" altLang="en-US"/>
          </a:p>
        </p:txBody>
      </p:sp>
    </p:spTree>
    <p:extLst>
      <p:ext uri="{BB962C8B-B14F-4D97-AF65-F5344CB8AC3E}">
        <p14:creationId xmlns:p14="http://schemas.microsoft.com/office/powerpoint/2010/main" val="5529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8</a:t>
            </a:fld>
            <a:endParaRPr lang="zh-CN" altLang="en-US"/>
          </a:p>
        </p:txBody>
      </p:sp>
    </p:spTree>
    <p:extLst>
      <p:ext uri="{BB962C8B-B14F-4D97-AF65-F5344CB8AC3E}">
        <p14:creationId xmlns:p14="http://schemas.microsoft.com/office/powerpoint/2010/main" val="201496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9</a:t>
            </a:fld>
            <a:endParaRPr lang="zh-CN" altLang="en-US"/>
          </a:p>
        </p:txBody>
      </p:sp>
    </p:spTree>
    <p:extLst>
      <p:ext uri="{BB962C8B-B14F-4D97-AF65-F5344CB8AC3E}">
        <p14:creationId xmlns:p14="http://schemas.microsoft.com/office/powerpoint/2010/main" val="60151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10</a:t>
            </a:fld>
            <a:endParaRPr lang="zh-CN" altLang="en-US"/>
          </a:p>
        </p:txBody>
      </p:sp>
    </p:spTree>
    <p:extLst>
      <p:ext uri="{BB962C8B-B14F-4D97-AF65-F5344CB8AC3E}">
        <p14:creationId xmlns:p14="http://schemas.microsoft.com/office/powerpoint/2010/main" val="82666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11</a:t>
            </a:fld>
            <a:endParaRPr lang="zh-CN" altLang="en-US"/>
          </a:p>
        </p:txBody>
      </p:sp>
    </p:spTree>
    <p:extLst>
      <p:ext uri="{BB962C8B-B14F-4D97-AF65-F5344CB8AC3E}">
        <p14:creationId xmlns:p14="http://schemas.microsoft.com/office/powerpoint/2010/main" val="345112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12</a:t>
            </a:fld>
            <a:endParaRPr lang="zh-CN" altLang="en-US"/>
          </a:p>
        </p:txBody>
      </p:sp>
    </p:spTree>
    <p:extLst>
      <p:ext uri="{BB962C8B-B14F-4D97-AF65-F5344CB8AC3E}">
        <p14:creationId xmlns:p14="http://schemas.microsoft.com/office/powerpoint/2010/main" val="332367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14</a:t>
            </a:fld>
            <a:endParaRPr lang="zh-CN" altLang="en-US"/>
          </a:p>
        </p:txBody>
      </p:sp>
    </p:spTree>
    <p:extLst>
      <p:ext uri="{BB962C8B-B14F-4D97-AF65-F5344CB8AC3E}">
        <p14:creationId xmlns:p14="http://schemas.microsoft.com/office/powerpoint/2010/main" val="179854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office.msn.com.cn/" TargetMode="External"/><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hyperlink" Target="https://www.tapd.cn/53649634/"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hyperlink" Target="https://github.com/Coder-0x7fffffff/TeelCode"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hyperlink" Target="http://oj.xiami.space/"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hyperlink" Target="http://office.msn.com.cn/"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 Id="rId1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23762" y="2952273"/>
            <a:ext cx="7111103" cy="953454"/>
          </a:xfrm>
        </p:spPr>
        <p:txBody>
          <a:bodyPr/>
          <a:lstStyle/>
          <a:p>
            <a:r>
              <a:rPr kumimoji="1" lang="en-US" altLang="zh-CN" dirty="0" err="1"/>
              <a:t>TeelCode</a:t>
            </a:r>
            <a:r>
              <a:rPr kumimoji="1" lang="zh-CN" altLang="en-US" dirty="0"/>
              <a:t>在线</a:t>
            </a:r>
            <a:r>
              <a:rPr kumimoji="1" lang="en-US" altLang="zh-CN" dirty="0"/>
              <a:t>OJ</a:t>
            </a:r>
            <a:r>
              <a:rPr kumimoji="1" lang="zh-CN" altLang="en-US" dirty="0"/>
              <a:t>平台</a:t>
            </a:r>
          </a:p>
        </p:txBody>
      </p:sp>
      <p:sp>
        <p:nvSpPr>
          <p:cNvPr id="4" name="文本占位符 3"/>
          <p:cNvSpPr>
            <a:spLocks noGrp="1"/>
          </p:cNvSpPr>
          <p:nvPr>
            <p:ph type="body" sz="quarter" idx="15"/>
          </p:nvPr>
        </p:nvSpPr>
        <p:spPr>
          <a:xfrm>
            <a:off x="2423762" y="4078587"/>
            <a:ext cx="5689291" cy="476688"/>
          </a:xfrm>
        </p:spPr>
        <p:txBody>
          <a:bodyPr/>
          <a:lstStyle/>
          <a:p>
            <a:r>
              <a:rPr kumimoji="1" lang="zh-CN" altLang="en-US" sz="2400" b="1" dirty="0"/>
              <a:t>答辩人：朱逸宸、范泽奇、黄苏珍</a:t>
            </a:r>
          </a:p>
        </p:txBody>
      </p:sp>
      <p:pic>
        <p:nvPicPr>
          <p:cNvPr id="8" name="图片 7">
            <a:hlinkClick r:id="rId2"/>
            <a:extLst>
              <a:ext uri="{FF2B5EF4-FFF2-40B4-BE49-F238E27FC236}">
                <a16:creationId xmlns:a16="http://schemas.microsoft.com/office/drawing/2014/main" id="{A19F10A6-399C-44CD-9450-1492326D324A}"/>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1127091555"/>
              </p:ext>
            </p:extLst>
          </p:nvPr>
        </p:nvGraphicFramePr>
        <p:xfrm>
          <a:off x="276726" y="2097088"/>
          <a:ext cx="11646570" cy="4225088"/>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登录</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Login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result,token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注册</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Register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id,pwd,problem,answer</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Token</a:t>
                      </a:r>
                      <a:r>
                        <a:rPr lang="zh-CN" altLang="en-US" sz="1600" b="1" kern="100" dirty="0">
                          <a:effectLst/>
                          <a:latin typeface="+mn-lt"/>
                          <a:ea typeface="+mn-ea"/>
                        </a:rPr>
                        <a:t>获取</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UID</a:t>
                      </a:r>
                      <a:r>
                        <a:rPr lang="zh-CN" altLang="en-US" sz="1600" b="1" kern="100" dirty="0">
                          <a:effectLst/>
                          <a:latin typeface="+mn-lt"/>
                          <a:ea typeface="+mn-ea"/>
                        </a:rPr>
                        <a:t>获取用户信息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GetUserInfo</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uid,token,name,sex,dscp,question,answer,img</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创建用户</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NewUser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更新用户信息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UpdateUser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修改密码</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AlterPassword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answer, </a:t>
                      </a:r>
                      <a:r>
                        <a:rPr lang="en-US" altLang="zh-CN" sz="1200" b="1" kern="100" dirty="0" err="1">
                          <a:effectLst/>
                          <a:latin typeface="+mn-lt"/>
                          <a:ea typeface="+mn-ea"/>
                        </a:rPr>
                        <a:t>newpwd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获取做题记录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GetUserRecord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t>
                      </a:r>
                      <a:r>
                        <a:rPr lang="en-US" altLang="zh-CN" sz="1200" b="1" kern="100" dirty="0" err="1">
                          <a:effectLst/>
                          <a:latin typeface="+mn-lt"/>
                          <a:ea typeface="+mn-ea"/>
                        </a:rPr>
                        <a:t>uid</a:t>
                      </a:r>
                      <a:r>
                        <a:rPr lang="en-US" altLang="zh-CN" sz="1200" b="1" kern="100" dirty="0">
                          <a:effectLst/>
                          <a:latin typeface="+mn-lt"/>
                          <a:ea typeface="+mn-ea"/>
                        </a:rPr>
                        <a:t>, page, offset}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获取题目列表</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All</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token,page,offset,class,diff,status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添加题目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token,id,name,difficulty,dscp</a:t>
                      </a:r>
                      <a:r>
                        <a:rPr lang="en-US" altLang="zh-CN" sz="1200" b="1" kern="100" dirty="0">
                          <a:effectLst/>
                          <a:latin typeface="+mn-lt"/>
                          <a:ea typeface="+mn-ea"/>
                        </a:rPr>
                        <a:t>, </a:t>
                      </a:r>
                      <a:r>
                        <a:rPr lang="en-US" altLang="zh-CN" sz="1200" b="1" kern="100" dirty="0" err="1">
                          <a:effectLst/>
                          <a:latin typeface="+mn-lt"/>
                          <a:ea typeface="+mn-ea"/>
                        </a:rPr>
                        <a:t>inputs,outputs,classfication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获取题目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bl>
          </a:graphicData>
        </a:graphic>
      </p:graphicFrame>
    </p:spTree>
    <p:extLst>
      <p:ext uri="{BB962C8B-B14F-4D97-AF65-F5344CB8AC3E}">
        <p14:creationId xmlns:p14="http://schemas.microsoft.com/office/powerpoint/2010/main" val="3125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3611019777"/>
              </p:ext>
            </p:extLst>
          </p:nvPr>
        </p:nvGraphicFramePr>
        <p:xfrm>
          <a:off x="272715" y="1989296"/>
          <a:ext cx="11646570" cy="4575936"/>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获取题目提交记录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token,uid,page,offset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获取题目数量</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GetProblemCount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下一个题目可用</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GetNextProblemId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pid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获取所有分类</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GetClassifications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添加分类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获取所有难度</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GetDifficulties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删除题目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删除分类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提交代码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Submit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token,id,cod,language,time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r>
                        <a:rPr lang="en-US" altLang="zh-CN" sz="1200" b="1" kern="100" dirty="0" err="1">
                          <a:effectLst/>
                          <a:latin typeface="+mn-lt"/>
                          <a:ea typeface="+mn-ea"/>
                        </a:rPr>
                        <a:t>memoryused,resultcode,resultinfo,timeused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执行代码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ExecuteCode</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token,code,language,input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result,output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添加评论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AddComment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token,pid,uid,img,time,detail,cfaid,ruid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r h="272362">
                <a:tc>
                  <a:txBody>
                    <a:bodyPr/>
                    <a:lstStyle/>
                    <a:p>
                      <a:pPr algn="ctr">
                        <a:spcAft>
                          <a:spcPts val="0"/>
                        </a:spcAft>
                      </a:pPr>
                      <a:r>
                        <a:rPr lang="zh-CN" altLang="en-US" sz="1600" b="1" kern="100" dirty="0">
                          <a:effectLst/>
                          <a:latin typeface="+mn-lt"/>
                          <a:ea typeface="+mn-ea"/>
                        </a:rPr>
                        <a:t>查询评论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GetComments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err,comments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988216847"/>
                  </a:ext>
                </a:extLst>
              </a:tr>
            </a:tbl>
          </a:graphicData>
        </a:graphic>
      </p:graphicFrame>
    </p:spTree>
    <p:extLst>
      <p:ext uri="{BB962C8B-B14F-4D97-AF65-F5344CB8AC3E}">
        <p14:creationId xmlns:p14="http://schemas.microsoft.com/office/powerpoint/2010/main" val="30251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1980029" cy="523220"/>
          </a:xfrm>
          <a:prstGeom prst="rect">
            <a:avLst/>
          </a:prstGeom>
          <a:noFill/>
        </p:spPr>
        <p:txBody>
          <a:bodyPr wrap="none" rtlCol="0">
            <a:spAutoFit/>
          </a:bodyPr>
          <a:lstStyle/>
          <a:p>
            <a:r>
              <a:rPr lang="zh-CN" altLang="en-US" sz="2800" b="1" dirty="0"/>
              <a:t>数据库设计</a:t>
            </a:r>
          </a:p>
        </p:txBody>
      </p:sp>
      <p:pic>
        <p:nvPicPr>
          <p:cNvPr id="6" name="图片 5">
            <a:extLst>
              <a:ext uri="{FF2B5EF4-FFF2-40B4-BE49-F238E27FC236}">
                <a16:creationId xmlns:a16="http://schemas.microsoft.com/office/drawing/2014/main" id="{7CC413C3-C7A9-4529-9438-1EB9F87E84A2}"/>
              </a:ext>
            </a:extLst>
          </p:cNvPr>
          <p:cNvPicPr>
            <a:picLocks noChangeAspect="1"/>
          </p:cNvPicPr>
          <p:nvPr/>
        </p:nvPicPr>
        <p:blipFill>
          <a:blip r:embed="rId5"/>
          <a:stretch>
            <a:fillRect/>
          </a:stretch>
        </p:blipFill>
        <p:spPr>
          <a:xfrm>
            <a:off x="4275685" y="2032985"/>
            <a:ext cx="7916315" cy="3835155"/>
          </a:xfrm>
          <a:prstGeom prst="rect">
            <a:avLst/>
          </a:prstGeom>
        </p:spPr>
      </p:pic>
      <p:sp>
        <p:nvSpPr>
          <p:cNvPr id="15" name="文本框 14">
            <a:extLst>
              <a:ext uri="{FF2B5EF4-FFF2-40B4-BE49-F238E27FC236}">
                <a16:creationId xmlns:a16="http://schemas.microsoft.com/office/drawing/2014/main" id="{4F382441-E2A5-438B-BC9C-A2836FDBA791}"/>
              </a:ext>
            </a:extLst>
          </p:cNvPr>
          <p:cNvSpPr txBox="1"/>
          <p:nvPr/>
        </p:nvSpPr>
        <p:spPr>
          <a:xfrm>
            <a:off x="163168" y="2032985"/>
            <a:ext cx="4103638" cy="2923877"/>
          </a:xfrm>
          <a:prstGeom prst="rect">
            <a:avLst/>
          </a:prstGeom>
          <a:noFill/>
        </p:spPr>
        <p:txBody>
          <a:bodyPr wrap="square">
            <a:spAutoFit/>
          </a:bodyPr>
          <a:lstStyle/>
          <a:p>
            <a:r>
              <a:rPr lang="zh-CN" altLang="en-US" sz="2000" dirty="0"/>
              <a:t>数据库总共设计了8张表：</a:t>
            </a:r>
            <a:endParaRPr lang="en-US" altLang="zh-CN" sz="2000" dirty="0"/>
          </a:p>
          <a:p>
            <a:endParaRPr lang="zh-CN" altLang="en-US" sz="2000" dirty="0"/>
          </a:p>
          <a:p>
            <a:pPr marL="342900" indent="-342900">
              <a:buFont typeface="Arial" panose="020B0604020202020204" pitchFamily="34" charset="0"/>
              <a:buChar char="•"/>
            </a:pPr>
            <a:r>
              <a:rPr lang="zh-CN" altLang="en-US" dirty="0"/>
              <a:t>Login：用户登录信息</a:t>
            </a:r>
          </a:p>
          <a:p>
            <a:pPr marL="342900" indent="-342900">
              <a:buFont typeface="Arial" panose="020B0604020202020204" pitchFamily="34" charset="0"/>
              <a:buChar char="•"/>
            </a:pPr>
            <a:r>
              <a:rPr lang="zh-CN" altLang="en-US" dirty="0"/>
              <a:t>OJUser：用户信息</a:t>
            </a:r>
          </a:p>
          <a:p>
            <a:pPr marL="342900" indent="-342900">
              <a:buFont typeface="Arial" panose="020B0604020202020204" pitchFamily="34" charset="0"/>
              <a:buChar char="•"/>
            </a:pPr>
            <a:r>
              <a:rPr lang="zh-CN" altLang="en-US" dirty="0"/>
              <a:t>Problem：题目信息</a:t>
            </a:r>
          </a:p>
          <a:p>
            <a:pPr marL="342900" indent="-342900">
              <a:buFont typeface="Arial" panose="020B0604020202020204" pitchFamily="34" charset="0"/>
              <a:buChar char="•"/>
            </a:pPr>
            <a:r>
              <a:rPr lang="zh-CN" altLang="en-US" dirty="0"/>
              <a:t>Classification：分类信息</a:t>
            </a:r>
          </a:p>
          <a:p>
            <a:pPr marL="342900" indent="-342900">
              <a:buFont typeface="Arial" panose="020B0604020202020204" pitchFamily="34" charset="0"/>
              <a:buChar char="•"/>
            </a:pPr>
            <a:r>
              <a:rPr lang="zh-CN" altLang="en-US" dirty="0"/>
              <a:t>ProblemClassification：类题对应</a:t>
            </a:r>
          </a:p>
          <a:p>
            <a:pPr marL="342900" indent="-342900">
              <a:buFont typeface="Arial" panose="020B0604020202020204" pitchFamily="34" charset="0"/>
              <a:buChar char="•"/>
            </a:pPr>
            <a:r>
              <a:rPr lang="zh-CN" altLang="en-US" dirty="0"/>
              <a:t>UserProblem：用户题目状态</a:t>
            </a:r>
          </a:p>
          <a:p>
            <a:pPr marL="342900" indent="-342900">
              <a:buFont typeface="Arial" panose="020B0604020202020204" pitchFamily="34" charset="0"/>
              <a:buChar char="•"/>
            </a:pPr>
            <a:r>
              <a:rPr lang="zh-CN" altLang="en-US" dirty="0"/>
              <a:t>Record：提交状态信息</a:t>
            </a:r>
          </a:p>
          <a:p>
            <a:pPr marL="342900" indent="-342900">
              <a:buFont typeface="Arial" panose="020B0604020202020204" pitchFamily="34" charset="0"/>
              <a:buChar char="•"/>
            </a:pPr>
            <a:r>
              <a:rPr lang="zh-CN" altLang="en-US" dirty="0"/>
              <a:t>Comments：评论信息</a:t>
            </a:r>
          </a:p>
        </p:txBody>
      </p:sp>
    </p:spTree>
    <p:extLst>
      <p:ext uri="{BB962C8B-B14F-4D97-AF65-F5344CB8AC3E}">
        <p14:creationId xmlns:p14="http://schemas.microsoft.com/office/powerpoint/2010/main" val="22825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分工实施</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281437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迭代设计</a:t>
            </a:r>
          </a:p>
        </p:txBody>
      </p:sp>
      <p:grpSp>
        <p:nvGrpSpPr>
          <p:cNvPr id="6" name="组合 5">
            <a:extLst>
              <a:ext uri="{FF2B5EF4-FFF2-40B4-BE49-F238E27FC236}">
                <a16:creationId xmlns:a16="http://schemas.microsoft.com/office/drawing/2014/main" id="{9DF5653B-858D-494C-9C1E-20DB71C6615B}"/>
              </a:ext>
            </a:extLst>
          </p:cNvPr>
          <p:cNvGrpSpPr/>
          <p:nvPr/>
        </p:nvGrpSpPr>
        <p:grpSpPr>
          <a:xfrm>
            <a:off x="1704513" y="4460474"/>
            <a:ext cx="8991414" cy="1560976"/>
            <a:chOff x="1704513" y="4460474"/>
            <a:chExt cx="8991414" cy="1560976"/>
          </a:xfrm>
        </p:grpSpPr>
        <p:sp>
          <p:nvSpPr>
            <p:cNvPr id="3" name="箭头: 燕尾形 2">
              <a:extLst>
                <a:ext uri="{FF2B5EF4-FFF2-40B4-BE49-F238E27FC236}">
                  <a16:creationId xmlns:a16="http://schemas.microsoft.com/office/drawing/2014/main" id="{82C467C4-1F28-4022-B113-329825233338}"/>
                </a:ext>
              </a:extLst>
            </p:cNvPr>
            <p:cNvSpPr/>
            <p:nvPr/>
          </p:nvSpPr>
          <p:spPr>
            <a:xfrm>
              <a:off x="1704513" y="5300055"/>
              <a:ext cx="8991414" cy="721395"/>
            </a:xfrm>
            <a:prstGeom prst="notchedRightArrow">
              <a:avLst>
                <a:gd name="adj1" fmla="val 67229"/>
                <a:gd name="adj2" fmla="val 573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C9BC483-8EC5-4265-BB62-FDA749E544D4}"/>
                </a:ext>
              </a:extLst>
            </p:cNvPr>
            <p:cNvSpPr txBox="1"/>
            <p:nvPr/>
          </p:nvSpPr>
          <p:spPr>
            <a:xfrm>
              <a:off x="4390371"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1</a:t>
              </a:r>
              <a:endParaRPr lang="zh-CN" altLang="en-US" dirty="0">
                <a:solidFill>
                  <a:schemeClr val="bg1"/>
                </a:solidFill>
              </a:endParaRPr>
            </a:p>
          </p:txBody>
        </p:sp>
        <p:sp>
          <p:nvSpPr>
            <p:cNvPr id="15" name="文本框 14">
              <a:extLst>
                <a:ext uri="{FF2B5EF4-FFF2-40B4-BE49-F238E27FC236}">
                  <a16:creationId xmlns:a16="http://schemas.microsoft.com/office/drawing/2014/main" id="{820C55B6-3644-4941-934B-227D5485FC6D}"/>
                </a:ext>
              </a:extLst>
            </p:cNvPr>
            <p:cNvSpPr txBox="1"/>
            <p:nvPr/>
          </p:nvSpPr>
          <p:spPr>
            <a:xfrm>
              <a:off x="6929522" y="547608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2</a:t>
              </a:r>
              <a:endParaRPr lang="zh-CN" altLang="en-US" dirty="0">
                <a:solidFill>
                  <a:schemeClr val="bg1"/>
                </a:solidFill>
              </a:endParaRPr>
            </a:p>
          </p:txBody>
        </p:sp>
        <p:sp>
          <p:nvSpPr>
            <p:cNvPr id="16" name="文本框 15">
              <a:extLst>
                <a:ext uri="{FF2B5EF4-FFF2-40B4-BE49-F238E27FC236}">
                  <a16:creationId xmlns:a16="http://schemas.microsoft.com/office/drawing/2014/main" id="{8EB48DDB-F783-44E6-8566-4EF76F20ABA9}"/>
                </a:ext>
              </a:extLst>
            </p:cNvPr>
            <p:cNvSpPr txBox="1"/>
            <p:nvPr/>
          </p:nvSpPr>
          <p:spPr>
            <a:xfrm>
              <a:off x="9212032"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3</a:t>
              </a:r>
              <a:endParaRPr lang="zh-CN" altLang="en-US" dirty="0">
                <a:solidFill>
                  <a:schemeClr val="bg1"/>
                </a:solidFill>
              </a:endParaRPr>
            </a:p>
          </p:txBody>
        </p:sp>
        <p:sp>
          <p:nvSpPr>
            <p:cNvPr id="5" name="文本框 4">
              <a:extLst>
                <a:ext uri="{FF2B5EF4-FFF2-40B4-BE49-F238E27FC236}">
                  <a16:creationId xmlns:a16="http://schemas.microsoft.com/office/drawing/2014/main" id="{E4DFBB8D-BA98-4910-93B1-CD4808487467}"/>
                </a:ext>
              </a:extLst>
            </p:cNvPr>
            <p:cNvSpPr txBox="1"/>
            <p:nvPr/>
          </p:nvSpPr>
          <p:spPr>
            <a:xfrm>
              <a:off x="3828293" y="4460474"/>
              <a:ext cx="1905137"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OJ</a:t>
              </a:r>
              <a:r>
                <a:rPr lang="zh-CN" altLang="en-US" dirty="0"/>
                <a:t>服务框架</a:t>
              </a:r>
              <a:endParaRPr lang="en-US" altLang="zh-CN" dirty="0"/>
            </a:p>
            <a:p>
              <a:pPr marL="285750" indent="-285750">
                <a:buFont typeface="Arial" panose="020B0604020202020204" pitchFamily="34" charset="0"/>
                <a:buChar char="•"/>
              </a:pPr>
              <a:r>
                <a:rPr lang="en-US" altLang="zh-CN" dirty="0"/>
                <a:t>Web</a:t>
              </a:r>
              <a:r>
                <a:rPr lang="zh-CN" altLang="en-US" dirty="0"/>
                <a:t>服务框架</a:t>
              </a:r>
              <a:endParaRPr lang="en-US" altLang="zh-CN" dirty="0"/>
            </a:p>
            <a:p>
              <a:pPr marL="285750" indent="-285750">
                <a:buFont typeface="Arial" panose="020B0604020202020204" pitchFamily="34" charset="0"/>
                <a:buChar char="•"/>
              </a:pPr>
              <a:r>
                <a:rPr lang="zh-CN" altLang="en-US" dirty="0"/>
                <a:t>用户功能</a:t>
              </a:r>
            </a:p>
          </p:txBody>
        </p:sp>
        <p:sp>
          <p:nvSpPr>
            <p:cNvPr id="18" name="文本框 17">
              <a:extLst>
                <a:ext uri="{FF2B5EF4-FFF2-40B4-BE49-F238E27FC236}">
                  <a16:creationId xmlns:a16="http://schemas.microsoft.com/office/drawing/2014/main" id="{4F940128-81DB-4120-8849-5542745CE9CB}"/>
                </a:ext>
              </a:extLst>
            </p:cNvPr>
            <p:cNvSpPr txBox="1"/>
            <p:nvPr/>
          </p:nvSpPr>
          <p:spPr>
            <a:xfrm>
              <a:off x="6621745"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判题核心</a:t>
              </a:r>
              <a:endParaRPr lang="en-US" altLang="zh-CN" dirty="0"/>
            </a:p>
            <a:p>
              <a:pPr marL="285750" indent="-285750">
                <a:buFont typeface="Arial" panose="020B0604020202020204" pitchFamily="34" charset="0"/>
                <a:buChar char="•"/>
              </a:pPr>
              <a:r>
                <a:rPr lang="zh-CN" altLang="en-US" dirty="0"/>
                <a:t>管理功能</a:t>
              </a:r>
              <a:endParaRPr lang="en-US" altLang="zh-CN" dirty="0"/>
            </a:p>
            <a:p>
              <a:pPr marL="285750" indent="-285750">
                <a:buFont typeface="Arial" panose="020B0604020202020204" pitchFamily="34" charset="0"/>
                <a:buChar char="•"/>
              </a:pPr>
              <a:r>
                <a:rPr lang="zh-CN" altLang="en-US" dirty="0"/>
                <a:t>练习功能</a:t>
              </a:r>
            </a:p>
          </p:txBody>
        </p:sp>
        <p:sp>
          <p:nvSpPr>
            <p:cNvPr id="19" name="文本框 18">
              <a:extLst>
                <a:ext uri="{FF2B5EF4-FFF2-40B4-BE49-F238E27FC236}">
                  <a16:creationId xmlns:a16="http://schemas.microsoft.com/office/drawing/2014/main" id="{4074265B-2C4E-4C18-89F5-01229AC9E1E3}"/>
                </a:ext>
              </a:extLst>
            </p:cNvPr>
            <p:cNvSpPr txBox="1"/>
            <p:nvPr/>
          </p:nvSpPr>
          <p:spPr>
            <a:xfrm>
              <a:off x="8904255"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搜索功能</a:t>
              </a:r>
              <a:endParaRPr lang="en-US" altLang="zh-CN" dirty="0"/>
            </a:p>
            <a:p>
              <a:pPr marL="285750" indent="-285750">
                <a:buFont typeface="Arial" panose="020B0604020202020204" pitchFamily="34" charset="0"/>
                <a:buChar char="•"/>
              </a:pPr>
              <a:r>
                <a:rPr lang="zh-CN" altLang="en-US" dirty="0"/>
                <a:t>集成测试</a:t>
              </a:r>
              <a:endParaRPr lang="en-US" altLang="zh-CN" dirty="0"/>
            </a:p>
            <a:p>
              <a:pPr marL="285750" indent="-285750">
                <a:buFont typeface="Arial" panose="020B0604020202020204" pitchFamily="34" charset="0"/>
                <a:buChar char="•"/>
              </a:pPr>
              <a:r>
                <a:rPr lang="zh-CN" altLang="en-US" dirty="0"/>
                <a:t>云端部署</a:t>
              </a:r>
            </a:p>
          </p:txBody>
        </p:sp>
      </p:grpSp>
      <p:sp>
        <p:nvSpPr>
          <p:cNvPr id="21" name="文本框 20">
            <a:extLst>
              <a:ext uri="{FF2B5EF4-FFF2-40B4-BE49-F238E27FC236}">
                <a16:creationId xmlns:a16="http://schemas.microsoft.com/office/drawing/2014/main" id="{034FEFB2-3C9A-464D-BC74-176256D37104}"/>
              </a:ext>
            </a:extLst>
          </p:cNvPr>
          <p:cNvSpPr txBox="1"/>
          <p:nvPr/>
        </p:nvSpPr>
        <p:spPr>
          <a:xfrm>
            <a:off x="598513" y="2032985"/>
            <a:ext cx="10994505" cy="2246769"/>
          </a:xfrm>
          <a:prstGeom prst="rect">
            <a:avLst/>
          </a:prstGeom>
          <a:noFill/>
        </p:spPr>
        <p:txBody>
          <a:bodyPr wrap="square">
            <a:spAutoFit/>
          </a:bodyPr>
          <a:lstStyle/>
          <a:p>
            <a:r>
              <a:rPr lang="en-US" altLang="zh-CN" sz="2000" dirty="0"/>
              <a:t>       </a:t>
            </a:r>
            <a:r>
              <a:rPr lang="zh-CN" altLang="en-US" sz="2000" dirty="0"/>
              <a:t>完成系统总共设计三个迭代，分别分为迭代</a:t>
            </a:r>
            <a:r>
              <a:rPr lang="en-US" altLang="zh-CN" sz="2000" dirty="0"/>
              <a:t>0</a:t>
            </a:r>
            <a:r>
              <a:rPr lang="zh-CN" altLang="en-US" sz="2000" dirty="0"/>
              <a:t>、</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，按照重要程度和工作量进行评估后，等分工作量确定迭代内容。</a:t>
            </a:r>
            <a:endParaRPr lang="en-US" altLang="zh-CN" sz="2000" dirty="0"/>
          </a:p>
          <a:p>
            <a:endParaRPr lang="en-US" altLang="zh-CN" sz="2000" dirty="0"/>
          </a:p>
          <a:p>
            <a:pPr marL="342900" indent="-342900">
              <a:buFont typeface="Arial" panose="020B0604020202020204" pitchFamily="34" charset="0"/>
              <a:buChar char="•"/>
            </a:pPr>
            <a:r>
              <a:rPr lang="zh-CN" altLang="en-US" sz="2000" dirty="0"/>
              <a:t>迭代</a:t>
            </a:r>
            <a:r>
              <a:rPr lang="en-US" altLang="zh-CN" sz="2000" dirty="0"/>
              <a:t>0</a:t>
            </a:r>
            <a:r>
              <a:rPr lang="zh-CN" altLang="en-US" sz="2000" dirty="0"/>
              <a:t>：确定选题、完成用户故事、完成系统设计</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1</a:t>
            </a:r>
            <a:r>
              <a:rPr lang="zh-CN" altLang="en-US" sz="2000" dirty="0"/>
              <a:t>：项目设计完成核心框架和基础功能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2</a:t>
            </a:r>
            <a:r>
              <a:rPr lang="zh-CN" altLang="en-US" sz="2000" dirty="0"/>
              <a:t>：完成核心功能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3</a:t>
            </a:r>
            <a:r>
              <a:rPr lang="zh-CN" altLang="en-US" sz="2000" dirty="0"/>
              <a:t>：完成附加功能以及测试和部署</a:t>
            </a:r>
            <a:endParaRPr lang="en-US" altLang="zh-CN" sz="2000" dirty="0"/>
          </a:p>
        </p:txBody>
      </p:sp>
      <p:sp>
        <p:nvSpPr>
          <p:cNvPr id="20" name="文本框 19">
            <a:extLst>
              <a:ext uri="{FF2B5EF4-FFF2-40B4-BE49-F238E27FC236}">
                <a16:creationId xmlns:a16="http://schemas.microsoft.com/office/drawing/2014/main" id="{41F07D5C-78AE-4442-9A8F-960E894F6A2E}"/>
              </a:ext>
            </a:extLst>
          </p:cNvPr>
          <p:cNvSpPr txBox="1"/>
          <p:nvPr/>
        </p:nvSpPr>
        <p:spPr>
          <a:xfrm>
            <a:off x="2266591"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0</a:t>
            </a:r>
            <a:endParaRPr lang="zh-CN" altLang="en-US" dirty="0">
              <a:solidFill>
                <a:schemeClr val="bg1"/>
              </a:solidFill>
            </a:endParaRPr>
          </a:p>
        </p:txBody>
      </p:sp>
      <p:sp>
        <p:nvSpPr>
          <p:cNvPr id="22" name="文本框 21">
            <a:extLst>
              <a:ext uri="{FF2B5EF4-FFF2-40B4-BE49-F238E27FC236}">
                <a16:creationId xmlns:a16="http://schemas.microsoft.com/office/drawing/2014/main" id="{F4A07A07-F3D3-430F-9285-BC1ABCA98066}"/>
              </a:ext>
            </a:extLst>
          </p:cNvPr>
          <p:cNvSpPr txBox="1"/>
          <p:nvPr/>
        </p:nvSpPr>
        <p:spPr>
          <a:xfrm>
            <a:off x="1704513"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确定选题</a:t>
            </a:r>
            <a:endParaRPr lang="en-US" altLang="zh-CN" dirty="0"/>
          </a:p>
          <a:p>
            <a:pPr marL="285750" indent="-285750">
              <a:buFont typeface="Arial" panose="020B0604020202020204" pitchFamily="34" charset="0"/>
              <a:buChar char="•"/>
            </a:pPr>
            <a:r>
              <a:rPr lang="zh-CN" altLang="en-US" dirty="0"/>
              <a:t>用户故事</a:t>
            </a:r>
            <a:endParaRPr lang="en-US" altLang="zh-CN" dirty="0"/>
          </a:p>
          <a:p>
            <a:pPr marL="285750" indent="-285750">
              <a:buFont typeface="Arial" panose="020B0604020202020204" pitchFamily="34" charset="0"/>
              <a:buChar char="•"/>
            </a:pPr>
            <a:r>
              <a:rPr lang="zh-CN" altLang="en-US" dirty="0"/>
              <a:t>系统设计</a:t>
            </a:r>
          </a:p>
        </p:txBody>
      </p:sp>
    </p:spTree>
    <p:extLst>
      <p:ext uri="{BB962C8B-B14F-4D97-AF65-F5344CB8AC3E}">
        <p14:creationId xmlns:p14="http://schemas.microsoft.com/office/powerpoint/2010/main" val="2537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0" name="文本框 9">
            <a:extLst>
              <a:ext uri="{FF2B5EF4-FFF2-40B4-BE49-F238E27FC236}">
                <a16:creationId xmlns:a16="http://schemas.microsoft.com/office/drawing/2014/main" id="{8CCFD504-B1A4-41EB-99FC-DB8B6EBA77A6}"/>
              </a:ext>
            </a:extLst>
          </p:cNvPr>
          <p:cNvSpPr txBox="1"/>
          <p:nvPr/>
        </p:nvSpPr>
        <p:spPr>
          <a:xfrm>
            <a:off x="598514" y="2020263"/>
            <a:ext cx="10994505" cy="707886"/>
          </a:xfrm>
          <a:prstGeom prst="rect">
            <a:avLst/>
          </a:prstGeom>
          <a:noFill/>
        </p:spPr>
        <p:txBody>
          <a:bodyPr wrap="square">
            <a:spAutoFit/>
          </a:bodyPr>
          <a:lstStyle/>
          <a:p>
            <a:r>
              <a:rPr lang="en-US" altLang="zh-CN" sz="2000" dirty="0"/>
              <a:t>       </a:t>
            </a:r>
            <a:r>
              <a:rPr lang="zh-CN" altLang="en-US" sz="2000" dirty="0"/>
              <a:t>项目通过</a:t>
            </a:r>
            <a:r>
              <a:rPr lang="en-US" altLang="zh-CN" sz="2000" dirty="0"/>
              <a:t>TAPD</a:t>
            </a:r>
            <a:r>
              <a:rPr lang="zh-CN" altLang="en-US" sz="2000" dirty="0"/>
              <a:t>管理，在</a:t>
            </a:r>
            <a:r>
              <a:rPr lang="en-US" altLang="zh-CN" sz="2000" dirty="0"/>
              <a:t>TAPD</a:t>
            </a:r>
            <a:r>
              <a:rPr lang="zh-CN" altLang="en-US" sz="2000" dirty="0"/>
              <a:t>完成用户故事后按照时间顺序确定迭代与需求。当完成对应内容时在</a:t>
            </a:r>
            <a:r>
              <a:rPr lang="en-US" altLang="zh-CN" sz="2000" dirty="0"/>
              <a:t>TAPD</a:t>
            </a:r>
            <a:r>
              <a:rPr lang="zh-CN" altLang="en-US" sz="2000" dirty="0"/>
              <a:t>上进行流转；链接：</a:t>
            </a:r>
            <a:r>
              <a:rPr lang="en-US" altLang="zh-CN" sz="2000" dirty="0"/>
              <a:t> </a:t>
            </a:r>
            <a:r>
              <a:rPr lang="en-US" altLang="zh-CN" sz="2000" dirty="0">
                <a:hlinkClick r:id="rId5"/>
              </a:rPr>
              <a:t>https://www.tapd.cn/53649634/</a:t>
            </a:r>
            <a:endParaRPr lang="en-US" altLang="zh-CN" sz="2000" dirty="0"/>
          </a:p>
        </p:txBody>
      </p:sp>
      <p:pic>
        <p:nvPicPr>
          <p:cNvPr id="4" name="图片 3">
            <a:extLst>
              <a:ext uri="{FF2B5EF4-FFF2-40B4-BE49-F238E27FC236}">
                <a16:creationId xmlns:a16="http://schemas.microsoft.com/office/drawing/2014/main" id="{BEC2DF29-7FC3-4114-B7E8-DE66F64801F1}"/>
              </a:ext>
            </a:extLst>
          </p:cNvPr>
          <p:cNvPicPr>
            <a:picLocks noChangeAspect="1"/>
          </p:cNvPicPr>
          <p:nvPr/>
        </p:nvPicPr>
        <p:blipFill rotWithShape="1">
          <a:blip r:embed="rId6"/>
          <a:srcRect b="27936"/>
          <a:stretch/>
        </p:blipFill>
        <p:spPr>
          <a:xfrm>
            <a:off x="598515" y="2884105"/>
            <a:ext cx="10994504" cy="3973896"/>
          </a:xfrm>
          <a:prstGeom prst="rect">
            <a:avLst/>
          </a:prstGeom>
        </p:spPr>
      </p:pic>
      <p:pic>
        <p:nvPicPr>
          <p:cNvPr id="5" name="图片 4">
            <a:extLst>
              <a:ext uri="{FF2B5EF4-FFF2-40B4-BE49-F238E27FC236}">
                <a16:creationId xmlns:a16="http://schemas.microsoft.com/office/drawing/2014/main" id="{1CB44F08-A9BB-4D55-BA4E-88B97F032872}"/>
              </a:ext>
            </a:extLst>
          </p:cNvPr>
          <p:cNvPicPr>
            <a:picLocks noChangeAspect="1"/>
          </p:cNvPicPr>
          <p:nvPr/>
        </p:nvPicPr>
        <p:blipFill rotWithShape="1">
          <a:blip r:embed="rId7"/>
          <a:srcRect b="28239"/>
          <a:stretch/>
        </p:blipFill>
        <p:spPr>
          <a:xfrm>
            <a:off x="598515" y="2904942"/>
            <a:ext cx="10994504" cy="3953059"/>
          </a:xfrm>
          <a:prstGeom prst="rect">
            <a:avLst/>
          </a:prstGeom>
        </p:spPr>
      </p:pic>
    </p:spTree>
    <p:extLst>
      <p:ext uri="{BB962C8B-B14F-4D97-AF65-F5344CB8AC3E}">
        <p14:creationId xmlns:p14="http://schemas.microsoft.com/office/powerpoint/2010/main" val="40579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4" name="文本框 13">
            <a:extLst>
              <a:ext uri="{FF2B5EF4-FFF2-40B4-BE49-F238E27FC236}">
                <a16:creationId xmlns:a16="http://schemas.microsoft.com/office/drawing/2014/main" id="{884080A0-AB0C-453A-9D43-604D30CEA767}"/>
              </a:ext>
            </a:extLst>
          </p:cNvPr>
          <p:cNvSpPr txBox="1"/>
          <p:nvPr/>
        </p:nvSpPr>
        <p:spPr>
          <a:xfrm>
            <a:off x="731680" y="1764101"/>
            <a:ext cx="10994504" cy="646331"/>
          </a:xfrm>
          <a:prstGeom prst="rect">
            <a:avLst/>
          </a:prstGeom>
          <a:noFill/>
        </p:spPr>
        <p:txBody>
          <a:bodyPr wrap="square">
            <a:spAutoFit/>
          </a:bodyPr>
          <a:lstStyle/>
          <a:p>
            <a:r>
              <a:rPr lang="en-US" altLang="zh-CN" sz="1800" dirty="0"/>
              <a:t>       </a:t>
            </a:r>
            <a:r>
              <a:rPr lang="zh-CN" altLang="en-US" sz="1800" dirty="0"/>
              <a:t>项目通过</a:t>
            </a:r>
            <a:r>
              <a:rPr lang="en-US" altLang="zh-CN" sz="1800" dirty="0"/>
              <a:t>GitHub</a:t>
            </a:r>
            <a:r>
              <a:rPr lang="zh-CN" altLang="en-US" sz="1800" dirty="0"/>
              <a:t>管理代码。所有的代码、设计文档、报告、</a:t>
            </a:r>
            <a:r>
              <a:rPr lang="en-US" altLang="zh-CN" sz="1800" dirty="0"/>
              <a:t>PPT</a:t>
            </a:r>
            <a:r>
              <a:rPr lang="zh-CN" altLang="en-US" sz="1800" dirty="0"/>
              <a:t>等都通过</a:t>
            </a:r>
            <a:r>
              <a:rPr lang="en-US" altLang="zh-CN" sz="1800" dirty="0"/>
              <a:t>GitHub</a:t>
            </a:r>
            <a:r>
              <a:rPr lang="zh-CN" altLang="en-US" sz="1800" dirty="0"/>
              <a:t>进行管理。链接：</a:t>
            </a:r>
            <a:r>
              <a:rPr lang="en-US" altLang="zh-CN" sz="1800" dirty="0"/>
              <a:t> </a:t>
            </a:r>
            <a:r>
              <a:rPr lang="en-US" altLang="zh-CN" sz="1800" dirty="0">
                <a:hlinkClick r:id="rId5"/>
              </a:rPr>
              <a:t>https://github.com/Coder-0x7fffffff/TeelCode</a:t>
            </a:r>
            <a:endParaRPr lang="en-US" altLang="zh-CN" sz="1800" dirty="0"/>
          </a:p>
        </p:txBody>
      </p:sp>
      <p:pic>
        <p:nvPicPr>
          <p:cNvPr id="5" name="图片 4">
            <a:extLst>
              <a:ext uri="{FF2B5EF4-FFF2-40B4-BE49-F238E27FC236}">
                <a16:creationId xmlns:a16="http://schemas.microsoft.com/office/drawing/2014/main" id="{5AFEADA2-6630-4926-B769-71F9F8754434}"/>
              </a:ext>
            </a:extLst>
          </p:cNvPr>
          <p:cNvPicPr>
            <a:picLocks noChangeAspect="1"/>
          </p:cNvPicPr>
          <p:nvPr/>
        </p:nvPicPr>
        <p:blipFill rotWithShape="1">
          <a:blip r:embed="rId6"/>
          <a:srcRect t="15217"/>
          <a:stretch/>
        </p:blipFill>
        <p:spPr>
          <a:xfrm>
            <a:off x="195719" y="2408463"/>
            <a:ext cx="11804903" cy="4440659"/>
          </a:xfrm>
          <a:prstGeom prst="rect">
            <a:avLst/>
          </a:prstGeom>
        </p:spPr>
      </p:pic>
    </p:spTree>
    <p:extLst>
      <p:ext uri="{BB962C8B-B14F-4D97-AF65-F5344CB8AC3E}">
        <p14:creationId xmlns:p14="http://schemas.microsoft.com/office/powerpoint/2010/main" val="38417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小组分工</a:t>
            </a:r>
          </a:p>
        </p:txBody>
      </p:sp>
      <p:graphicFrame>
        <p:nvGraphicFramePr>
          <p:cNvPr id="5" name="表格 4">
            <a:extLst>
              <a:ext uri="{FF2B5EF4-FFF2-40B4-BE49-F238E27FC236}">
                <a16:creationId xmlns:a16="http://schemas.microsoft.com/office/drawing/2014/main" id="{FD85EDEA-3EE5-41D8-B6FB-5F7DC87F537E}"/>
              </a:ext>
            </a:extLst>
          </p:cNvPr>
          <p:cNvGraphicFramePr>
            <a:graphicFrameLocks noGrp="1"/>
          </p:cNvGraphicFramePr>
          <p:nvPr>
            <p:extLst>
              <p:ext uri="{D42A27DB-BD31-4B8C-83A1-F6EECF244321}">
                <p14:modId xmlns:p14="http://schemas.microsoft.com/office/powerpoint/2010/main" val="2273299345"/>
              </p:ext>
            </p:extLst>
          </p:nvPr>
        </p:nvGraphicFramePr>
        <p:xfrm>
          <a:off x="2897449" y="3075370"/>
          <a:ext cx="6397101" cy="3117959"/>
        </p:xfrm>
        <a:graphic>
          <a:graphicData uri="http://schemas.openxmlformats.org/drawingml/2006/table">
            <a:tbl>
              <a:tblPr firstRow="1" firstCol="1" bandRow="1">
                <a:tableStyleId>{5C22544A-7EE6-4342-B048-85BDC9FD1C3A}</a:tableStyleId>
              </a:tblPr>
              <a:tblGrid>
                <a:gridCol w="1389064">
                  <a:extLst>
                    <a:ext uri="{9D8B030D-6E8A-4147-A177-3AD203B41FA5}">
                      <a16:colId xmlns:a16="http://schemas.microsoft.com/office/drawing/2014/main" val="2738488304"/>
                    </a:ext>
                  </a:extLst>
                </a:gridCol>
                <a:gridCol w="1808922">
                  <a:extLst>
                    <a:ext uri="{9D8B030D-6E8A-4147-A177-3AD203B41FA5}">
                      <a16:colId xmlns:a16="http://schemas.microsoft.com/office/drawing/2014/main" val="2507921864"/>
                    </a:ext>
                  </a:extLst>
                </a:gridCol>
                <a:gridCol w="3199115">
                  <a:extLst>
                    <a:ext uri="{9D8B030D-6E8A-4147-A177-3AD203B41FA5}">
                      <a16:colId xmlns:a16="http://schemas.microsoft.com/office/drawing/2014/main" val="1825030551"/>
                    </a:ext>
                  </a:extLst>
                </a:gridCol>
              </a:tblGrid>
              <a:tr h="395851">
                <a:tc gridSpan="2">
                  <a:txBody>
                    <a:bodyPr/>
                    <a:lstStyle/>
                    <a:p>
                      <a:pPr algn="ctr">
                        <a:spcAft>
                          <a:spcPts val="0"/>
                        </a:spcAft>
                      </a:pPr>
                      <a:r>
                        <a:rPr lang="zh-CN" altLang="en-US" sz="2000" b="1" kern="100" dirty="0">
                          <a:effectLst/>
                          <a:latin typeface="+mn-lt"/>
                          <a:ea typeface="+mn-ea"/>
                        </a:rPr>
                        <a:t>项目</a:t>
                      </a:r>
                      <a:endParaRPr lang="zh-CN" sz="20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2000" b="1" kern="100" dirty="0">
                          <a:effectLst/>
                          <a:latin typeface="+mn-lt"/>
                        </a:rPr>
                        <a:t>人员</a:t>
                      </a:r>
                      <a:endParaRPr lang="zh-CN" sz="2000" b="1" kern="100" dirty="0">
                        <a:effectLst/>
                        <a:latin typeface="+mn-lt"/>
                        <a:ea typeface="+mn-ea"/>
                      </a:endParaRPr>
                    </a:p>
                  </a:txBody>
                  <a:tcPr marL="80256" marR="80256" marT="0" marB="0" anchor="ctr"/>
                </a:tc>
                <a:extLst>
                  <a:ext uri="{0D108BD9-81ED-4DB2-BD59-A6C34878D82A}">
                    <a16:rowId xmlns:a16="http://schemas.microsoft.com/office/drawing/2014/main" val="82802697"/>
                  </a:ext>
                </a:extLst>
              </a:tr>
              <a:tr h="386593">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3">
                  <a:txBody>
                    <a:bodyPr/>
                    <a:lstStyle/>
                    <a:p>
                      <a:pPr algn="ctr">
                        <a:spcAft>
                          <a:spcPts val="0"/>
                        </a:spcAft>
                      </a:pPr>
                      <a:r>
                        <a:rPr lang="zh-CN" altLang="en-US" sz="1600" b="1" kern="100" dirty="0">
                          <a:effectLst/>
                          <a:latin typeface="+mn-lt"/>
                          <a:ea typeface="+mn-ea"/>
                        </a:rPr>
                        <a:t>范泽奇</a:t>
                      </a:r>
                      <a:endParaRPr lang="zh-CN" altLang="en-US" sz="1600" b="1" dirty="0">
                        <a:latin typeface="+mn-lt"/>
                      </a:endParaRPr>
                    </a:p>
                  </a:txBody>
                  <a:tcPr marL="80256" marR="80256" marT="0" marB="0" anchor="ctr"/>
                </a:tc>
                <a:extLst>
                  <a:ext uri="{0D108BD9-81ED-4DB2-BD59-A6C34878D82A}">
                    <a16:rowId xmlns:a16="http://schemas.microsoft.com/office/drawing/2014/main" val="3799827541"/>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a:latin typeface="+mn-lt"/>
                        </a:rPr>
                        <a:t>Express</a:t>
                      </a:r>
                      <a:endParaRPr lang="zh-CN" altLang="en-US" sz="1200" b="1" dirty="0">
                        <a:latin typeface="+mn-lt"/>
                      </a:endParaRPr>
                    </a:p>
                  </a:txBody>
                  <a:tcPr marL="80256" marR="80256" marT="0" marB="0" anchor="ctr"/>
                </a:tc>
                <a:extLst>
                  <a:ext uri="{0D108BD9-81ED-4DB2-BD59-A6C34878D82A}">
                    <a16:rowId xmlns:a16="http://schemas.microsoft.com/office/drawing/2014/main" val="1368961595"/>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extLst>
                  <a:ext uri="{0D108BD9-81ED-4DB2-BD59-A6C34878D82A}">
                    <a16:rowId xmlns:a16="http://schemas.microsoft.com/office/drawing/2014/main" val="4161255633"/>
                  </a:ext>
                </a:extLst>
              </a:tr>
              <a:tr h="386593">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4">
                  <a:txBody>
                    <a:bodyPr/>
                    <a:lstStyle/>
                    <a:p>
                      <a:pPr algn="ctr">
                        <a:spcAft>
                          <a:spcPts val="0"/>
                        </a:spcAft>
                      </a:pPr>
                      <a:r>
                        <a:rPr lang="zh-CN" altLang="en-US" sz="1600" b="1" kern="100" dirty="0">
                          <a:effectLst/>
                          <a:latin typeface="+mn-lt"/>
                          <a:ea typeface="+mn-ea"/>
                        </a:rPr>
                        <a:t>朱逸宸、黄苏珍</a:t>
                      </a:r>
                    </a:p>
                  </a:txBody>
                  <a:tcPr marL="80256" marR="80256" marT="0" marB="0" anchor="ctr"/>
                </a:tc>
                <a:extLst>
                  <a:ext uri="{0D108BD9-81ED-4DB2-BD59-A6C34878D82A}">
                    <a16:rowId xmlns:a16="http://schemas.microsoft.com/office/drawing/2014/main" val="1794288490"/>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37130971"/>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93258678"/>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90711332"/>
                  </a:ext>
                </a:extLst>
              </a:tr>
            </a:tbl>
          </a:graphicData>
        </a:graphic>
      </p:graphicFrame>
      <p:sp>
        <p:nvSpPr>
          <p:cNvPr id="12" name="文本框 11">
            <a:extLst>
              <a:ext uri="{FF2B5EF4-FFF2-40B4-BE49-F238E27FC236}">
                <a16:creationId xmlns:a16="http://schemas.microsoft.com/office/drawing/2014/main" id="{AE75BD49-4AEA-483D-9B82-19BA7DD4705F}"/>
              </a:ext>
            </a:extLst>
          </p:cNvPr>
          <p:cNvSpPr txBox="1"/>
          <p:nvPr/>
        </p:nvSpPr>
        <p:spPr>
          <a:xfrm>
            <a:off x="598748" y="1986043"/>
            <a:ext cx="10994504" cy="646331"/>
          </a:xfrm>
          <a:prstGeom prst="rect">
            <a:avLst/>
          </a:prstGeom>
          <a:noFill/>
        </p:spPr>
        <p:txBody>
          <a:bodyPr wrap="square">
            <a:spAutoFit/>
          </a:bodyPr>
          <a:lstStyle/>
          <a:p>
            <a:r>
              <a:rPr lang="en-US" altLang="zh-CN" dirty="0"/>
              <a:t>       </a:t>
            </a:r>
            <a:r>
              <a:rPr lang="zh-CN" altLang="en-US" dirty="0"/>
              <a:t>项目总由范泽奇、朱逸宸、黄苏珍完成，工作分配主要考虑到工作量以及内容选择意愿进行分配。总的来说范泽奇负责前端相关内容，朱逸宸和黄苏珍负责后端相关内容。</a:t>
            </a:r>
            <a:endParaRPr lang="en-US" altLang="zh-CN" sz="1800" dirty="0"/>
          </a:p>
        </p:txBody>
      </p:sp>
    </p:spTree>
    <p:extLst>
      <p:ext uri="{BB962C8B-B14F-4D97-AF65-F5344CB8AC3E}">
        <p14:creationId xmlns:p14="http://schemas.microsoft.com/office/powerpoint/2010/main" val="2935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980029" cy="523220"/>
          </a:xfrm>
          <a:prstGeom prst="rect">
            <a:avLst/>
          </a:prstGeom>
          <a:noFill/>
        </p:spPr>
        <p:txBody>
          <a:bodyPr wrap="none" rtlCol="0">
            <a:spAutoFit/>
          </a:bodyPr>
          <a:lstStyle/>
          <a:p>
            <a:r>
              <a:rPr lang="zh-CN" altLang="en-US" sz="2800" b="1" dirty="0"/>
              <a:t>环境与部署</a:t>
            </a:r>
          </a:p>
        </p:txBody>
      </p:sp>
      <p:sp>
        <p:nvSpPr>
          <p:cNvPr id="11" name="文本框 10">
            <a:extLst>
              <a:ext uri="{FF2B5EF4-FFF2-40B4-BE49-F238E27FC236}">
                <a16:creationId xmlns:a16="http://schemas.microsoft.com/office/drawing/2014/main" id="{30C802C3-7626-4549-99CF-1365AF84CFC2}"/>
              </a:ext>
            </a:extLst>
          </p:cNvPr>
          <p:cNvSpPr txBox="1"/>
          <p:nvPr/>
        </p:nvSpPr>
        <p:spPr>
          <a:xfrm>
            <a:off x="598748" y="2225766"/>
            <a:ext cx="4656833" cy="3139321"/>
          </a:xfrm>
          <a:prstGeom prst="rect">
            <a:avLst/>
          </a:prstGeom>
          <a:noFill/>
        </p:spPr>
        <p:txBody>
          <a:bodyPr wrap="square">
            <a:spAutoFit/>
          </a:bodyPr>
          <a:lstStyle/>
          <a:p>
            <a:r>
              <a:rPr lang="en-US" altLang="zh-CN" dirty="0"/>
              <a:t>OJ</a:t>
            </a:r>
            <a:r>
              <a:rPr lang="zh-CN" altLang="en-US" dirty="0"/>
              <a:t>服务器</a:t>
            </a:r>
            <a:r>
              <a:rPr lang="zh-CN" altLang="en-US" sz="1800" dirty="0"/>
              <a:t>开发环境：</a:t>
            </a:r>
            <a:endParaRPr lang="en-US" altLang="zh-CN" sz="1800" dirty="0"/>
          </a:p>
          <a:p>
            <a:pPr marL="342900" indent="-342900">
              <a:buFont typeface="Arial" panose="020B0604020202020204" pitchFamily="34" charset="0"/>
              <a:buChar char="•"/>
            </a:pPr>
            <a:r>
              <a:rPr lang="zh-CN" altLang="en-US" dirty="0"/>
              <a:t>系统：</a:t>
            </a:r>
            <a:r>
              <a:rPr lang="en-US" altLang="zh-CN" sz="1800" dirty="0"/>
              <a:t>Ubuntu 18.04 x64 Desktop</a:t>
            </a:r>
          </a:p>
          <a:p>
            <a:pPr marL="342900" indent="-342900">
              <a:buFont typeface="Arial" panose="020B0604020202020204" pitchFamily="34" charset="0"/>
              <a:buChar char="•"/>
            </a:pPr>
            <a:r>
              <a:rPr lang="zh-CN" altLang="en-US" dirty="0"/>
              <a:t>语言</a:t>
            </a:r>
            <a:r>
              <a:rPr lang="zh-CN" altLang="en-US" sz="1800" dirty="0"/>
              <a:t>：</a:t>
            </a:r>
            <a:r>
              <a:rPr lang="en-US" altLang="zh-CN" sz="1800" dirty="0"/>
              <a:t>Java</a:t>
            </a:r>
            <a:r>
              <a:rPr lang="en-US" altLang="zh-CN" dirty="0"/>
              <a:t>/</a:t>
            </a:r>
            <a:r>
              <a:rPr lang="en-US" altLang="zh-CN" sz="1800" dirty="0"/>
              <a:t>C++</a:t>
            </a:r>
          </a:p>
          <a:p>
            <a:pPr marL="342900" indent="-342900">
              <a:buFont typeface="Arial" panose="020B0604020202020204" pitchFamily="34" charset="0"/>
              <a:buChar char="•"/>
            </a:pPr>
            <a:r>
              <a:rPr lang="zh-CN" altLang="en-US" sz="1800" dirty="0"/>
              <a:t>环境：</a:t>
            </a:r>
            <a:r>
              <a:rPr lang="en-US" altLang="zh-CN" sz="1800" dirty="0"/>
              <a:t>JDK8/C++11</a:t>
            </a:r>
          </a:p>
          <a:p>
            <a:pPr marL="342900" indent="-342900">
              <a:buFont typeface="Arial" panose="020B0604020202020204" pitchFamily="34" charset="0"/>
              <a:buChar char="•"/>
            </a:pPr>
            <a:r>
              <a:rPr lang="en-US" altLang="zh-CN" dirty="0"/>
              <a:t> IDE</a:t>
            </a:r>
            <a:r>
              <a:rPr lang="zh-CN" altLang="en-US" dirty="0"/>
              <a:t>：</a:t>
            </a:r>
            <a:r>
              <a:rPr lang="en-US" altLang="zh-CN" dirty="0"/>
              <a:t>Eclipse/VS</a:t>
            </a:r>
            <a:endParaRPr lang="en-US" altLang="zh-CN" sz="1800" dirty="0"/>
          </a:p>
          <a:p>
            <a:endParaRPr lang="en-US" altLang="zh-CN" sz="1800" dirty="0"/>
          </a:p>
          <a:p>
            <a:r>
              <a:rPr lang="en-US" altLang="zh-CN" sz="1800" dirty="0"/>
              <a:t>Web</a:t>
            </a:r>
            <a:r>
              <a:rPr lang="zh-CN" altLang="en-US" sz="1800" dirty="0"/>
              <a:t>服务器开发环境：</a:t>
            </a:r>
            <a:endParaRPr lang="en-US" altLang="zh-CN" sz="1800" dirty="0"/>
          </a:p>
          <a:p>
            <a:pPr marL="285750" indent="-285750">
              <a:buFont typeface="Arial" panose="020B0604020202020204" pitchFamily="34" charset="0"/>
              <a:buChar char="•"/>
            </a:pPr>
            <a:r>
              <a:rPr lang="zh-CN" altLang="en-US" dirty="0"/>
              <a:t>系统：</a:t>
            </a:r>
            <a:r>
              <a:rPr lang="en-US" altLang="zh-CN" dirty="0"/>
              <a:t>Windows10 1809 LTSC</a:t>
            </a:r>
          </a:p>
          <a:p>
            <a:pPr marL="285750" indent="-285750">
              <a:buFont typeface="Arial" panose="020B0604020202020204" pitchFamily="34" charset="0"/>
              <a:buChar char="•"/>
            </a:pPr>
            <a:r>
              <a:rPr lang="zh-CN" altLang="en-US" sz="1800" dirty="0"/>
              <a:t>语言：</a:t>
            </a:r>
            <a:r>
              <a:rPr lang="en-US" altLang="zh-CN" dirty="0"/>
              <a:t>JavaScript</a:t>
            </a:r>
          </a:p>
          <a:p>
            <a:pPr marL="285750" indent="-285750">
              <a:buFont typeface="Arial" panose="020B0604020202020204" pitchFamily="34" charset="0"/>
              <a:buChar char="•"/>
            </a:pPr>
            <a:r>
              <a:rPr lang="zh-CN" altLang="en-US" sz="1800" dirty="0"/>
              <a:t>环境：</a:t>
            </a:r>
            <a:r>
              <a:rPr lang="en-US" altLang="zh-CN" sz="1800" dirty="0"/>
              <a:t>Node.js-14.15.3</a:t>
            </a:r>
          </a:p>
          <a:p>
            <a:pPr marL="285750" indent="-285750">
              <a:buFont typeface="Arial" panose="020B0604020202020204" pitchFamily="34" charset="0"/>
              <a:buChar char="•"/>
            </a:pPr>
            <a:r>
              <a:rPr lang="en-US" altLang="zh-CN" dirty="0"/>
              <a:t> IDE</a:t>
            </a:r>
            <a:r>
              <a:rPr lang="zh-CN" altLang="en-US" dirty="0"/>
              <a:t>：</a:t>
            </a:r>
            <a:r>
              <a:rPr lang="en-US" altLang="zh-CN" dirty="0"/>
              <a:t>WebStorm</a:t>
            </a:r>
            <a:endParaRPr lang="en-US" altLang="zh-CN" sz="1800" dirty="0"/>
          </a:p>
        </p:txBody>
      </p:sp>
      <p:sp>
        <p:nvSpPr>
          <p:cNvPr id="12" name="文本框 11">
            <a:extLst>
              <a:ext uri="{FF2B5EF4-FFF2-40B4-BE49-F238E27FC236}">
                <a16:creationId xmlns:a16="http://schemas.microsoft.com/office/drawing/2014/main" id="{BB04F5D5-FD77-400A-953D-8E395339E623}"/>
              </a:ext>
            </a:extLst>
          </p:cNvPr>
          <p:cNvSpPr txBox="1"/>
          <p:nvPr/>
        </p:nvSpPr>
        <p:spPr>
          <a:xfrm>
            <a:off x="6096000" y="2225766"/>
            <a:ext cx="4656833" cy="1754326"/>
          </a:xfrm>
          <a:prstGeom prst="rect">
            <a:avLst/>
          </a:prstGeom>
          <a:noFill/>
        </p:spPr>
        <p:txBody>
          <a:bodyPr wrap="square">
            <a:spAutoFit/>
          </a:bodyPr>
          <a:lstStyle/>
          <a:p>
            <a:r>
              <a:rPr lang="zh-CN" altLang="en-US" sz="1800" dirty="0"/>
              <a:t>部署环境：</a:t>
            </a:r>
            <a:endParaRPr lang="en-US" altLang="zh-CN" sz="1800" dirty="0"/>
          </a:p>
          <a:p>
            <a:pPr marL="285750" indent="-285750">
              <a:buFont typeface="Arial" panose="020B0604020202020204" pitchFamily="34" charset="0"/>
              <a:buChar char="•"/>
            </a:pPr>
            <a:r>
              <a:rPr lang="zh-CN" altLang="en-US" dirty="0"/>
              <a:t>系统：</a:t>
            </a:r>
            <a:r>
              <a:rPr lang="en-US" altLang="zh-CN" dirty="0"/>
              <a:t>Ubuntu 18.04 x64</a:t>
            </a:r>
          </a:p>
          <a:p>
            <a:pPr marL="285750" indent="-285750">
              <a:buFont typeface="Arial" panose="020B0604020202020204" pitchFamily="34" charset="0"/>
              <a:buChar char="•"/>
            </a:pPr>
            <a:r>
              <a:rPr lang="zh-CN" altLang="en-US" dirty="0"/>
              <a:t>配置：</a:t>
            </a:r>
            <a:r>
              <a:rPr lang="en-US" altLang="zh-CN" dirty="0" err="1"/>
              <a:t>Aliyun</a:t>
            </a:r>
            <a:r>
              <a:rPr lang="en-US" altLang="zh-CN" dirty="0"/>
              <a:t> 2</a:t>
            </a:r>
            <a:r>
              <a:rPr lang="zh-CN" altLang="en-US" dirty="0"/>
              <a:t>核 </a:t>
            </a:r>
            <a:r>
              <a:rPr lang="en-US" altLang="zh-CN" dirty="0"/>
              <a:t>4 GiB</a:t>
            </a:r>
          </a:p>
          <a:p>
            <a:pPr marL="285750" indent="-285750">
              <a:buFont typeface="Arial" panose="020B0604020202020204" pitchFamily="34" charset="0"/>
              <a:buChar char="•"/>
            </a:pPr>
            <a:r>
              <a:rPr lang="zh-CN" altLang="en-US" dirty="0"/>
              <a:t>带宽：</a:t>
            </a:r>
            <a:r>
              <a:rPr lang="en-US" altLang="zh-CN" dirty="0"/>
              <a:t>5M</a:t>
            </a:r>
          </a:p>
          <a:p>
            <a:pPr marL="285750" indent="-285750">
              <a:buFont typeface="Arial" panose="020B0604020202020204" pitchFamily="34" charset="0"/>
              <a:buChar char="•"/>
            </a:pPr>
            <a:r>
              <a:rPr lang="en-US" altLang="zh-CN" dirty="0"/>
              <a:t> JDK</a:t>
            </a:r>
            <a:r>
              <a:rPr lang="zh-CN" altLang="en-US" dirty="0"/>
              <a:t>：</a:t>
            </a:r>
            <a:r>
              <a:rPr lang="en-US" altLang="zh-CN" dirty="0"/>
              <a:t>JDK8</a:t>
            </a:r>
          </a:p>
          <a:p>
            <a:pPr marL="285750" indent="-285750">
              <a:buFont typeface="Arial" panose="020B0604020202020204" pitchFamily="34" charset="0"/>
              <a:buChar char="•"/>
            </a:pPr>
            <a:r>
              <a:rPr lang="en-US" altLang="zh-CN" sz="1800" dirty="0"/>
              <a:t>Node</a:t>
            </a:r>
            <a:r>
              <a:rPr lang="en-US" altLang="zh-CN" dirty="0"/>
              <a:t>.JS</a:t>
            </a:r>
            <a:r>
              <a:rPr lang="zh-CN" altLang="en-US" dirty="0"/>
              <a:t>：</a:t>
            </a:r>
            <a:r>
              <a:rPr lang="en-US" altLang="zh-CN" dirty="0"/>
              <a:t>8.10.0</a:t>
            </a:r>
          </a:p>
        </p:txBody>
      </p:sp>
      <p:sp>
        <p:nvSpPr>
          <p:cNvPr id="13" name="文本框 12">
            <a:extLst>
              <a:ext uri="{FF2B5EF4-FFF2-40B4-BE49-F238E27FC236}">
                <a16:creationId xmlns:a16="http://schemas.microsoft.com/office/drawing/2014/main" id="{4E7AD541-7165-45CE-BE66-A86B997CFAAA}"/>
              </a:ext>
            </a:extLst>
          </p:cNvPr>
          <p:cNvSpPr txBox="1"/>
          <p:nvPr/>
        </p:nvSpPr>
        <p:spPr>
          <a:xfrm>
            <a:off x="6096000" y="3980092"/>
            <a:ext cx="4656833" cy="369332"/>
          </a:xfrm>
          <a:prstGeom prst="rect">
            <a:avLst/>
          </a:prstGeom>
          <a:noFill/>
        </p:spPr>
        <p:txBody>
          <a:bodyPr wrap="square">
            <a:spAutoFit/>
          </a:bodyPr>
          <a:lstStyle/>
          <a:p>
            <a:r>
              <a:rPr lang="zh-CN" altLang="en-US" sz="1800" dirty="0"/>
              <a:t>部署预览：</a:t>
            </a:r>
            <a:r>
              <a:rPr lang="en-US" altLang="zh-CN" sz="1800" dirty="0">
                <a:hlinkClick r:id="rId5"/>
              </a:rPr>
              <a:t>http://oj.xiami.space/</a:t>
            </a:r>
            <a:endParaRPr lang="en-US" altLang="zh-CN" sz="1800" dirty="0"/>
          </a:p>
        </p:txBody>
      </p:sp>
    </p:spTree>
    <p:extLst>
      <p:ext uri="{BB962C8B-B14F-4D97-AF65-F5344CB8AC3E}">
        <p14:creationId xmlns:p14="http://schemas.microsoft.com/office/powerpoint/2010/main" val="7789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成果展示</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9016313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400" b="1" dirty="0"/>
              <a:t>项目介绍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sz="2400" b="1" dirty="0"/>
              <a:t>系统设计</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400" b="1" dirty="0"/>
              <a:t>分工实施</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400" b="1" dirty="0"/>
              <a:t>成果展示</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400" b="1" dirty="0"/>
              <a:t>总结展望</a:t>
            </a:r>
          </a:p>
        </p:txBody>
      </p:sp>
      <p:pic>
        <p:nvPicPr>
          <p:cNvPr id="15" name="图片 14">
            <a:hlinkClick r:id="rId2"/>
            <a:extLst>
              <a:ext uri="{FF2B5EF4-FFF2-40B4-BE49-F238E27FC236}">
                <a16:creationId xmlns:a16="http://schemas.microsoft.com/office/drawing/2014/main" id="{1C75CAE8-77AE-494B-8F1A-6E1174F102D4}"/>
              </a:ext>
            </a:extLst>
          </p:cNvPr>
          <p:cNvPicPr>
            <a:picLocks noChangeAspect="1"/>
          </p:cNvPicPr>
          <p:nvPr/>
        </p:nvPicPr>
        <p:blipFill>
          <a:blip r:embed="rId3"/>
          <a:stretch>
            <a:fillRect/>
          </a:stretch>
        </p:blipFill>
        <p:spPr>
          <a:xfrm>
            <a:off x="681909" y="5793159"/>
            <a:ext cx="2383438" cy="476688"/>
          </a:xfrm>
          <a:prstGeom prst="rect">
            <a:avLst/>
          </a:prstGeom>
        </p:spPr>
      </p:pic>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pic>
        <p:nvPicPr>
          <p:cNvPr id="57" name="图片 56">
            <a:extLst>
              <a:ext uri="{FF2B5EF4-FFF2-40B4-BE49-F238E27FC236}">
                <a16:creationId xmlns:a16="http://schemas.microsoft.com/office/drawing/2014/main" id="{D35FDB49-1117-4584-AA76-7B08881CE969}"/>
              </a:ext>
            </a:extLst>
          </p:cNvPr>
          <p:cNvPicPr>
            <a:picLocks noChangeAspect="1"/>
          </p:cNvPicPr>
          <p:nvPr/>
        </p:nvPicPr>
        <p:blipFill>
          <a:blip r:embed="rId5"/>
          <a:stretch>
            <a:fillRect/>
          </a:stretch>
        </p:blipFill>
        <p:spPr>
          <a:xfrm>
            <a:off x="0" y="1172569"/>
            <a:ext cx="12192000" cy="6124575"/>
          </a:xfrm>
          <a:prstGeom prst="rect">
            <a:avLst/>
          </a:prstGeom>
        </p:spPr>
      </p:pic>
      <p:pic>
        <p:nvPicPr>
          <p:cNvPr id="59" name="图片 58">
            <a:extLst>
              <a:ext uri="{FF2B5EF4-FFF2-40B4-BE49-F238E27FC236}">
                <a16:creationId xmlns:a16="http://schemas.microsoft.com/office/drawing/2014/main" id="{2F9CF7CE-6E21-4D97-8F4F-63EDC3B03AE4}"/>
              </a:ext>
            </a:extLst>
          </p:cNvPr>
          <p:cNvPicPr>
            <a:picLocks noChangeAspect="1"/>
          </p:cNvPicPr>
          <p:nvPr/>
        </p:nvPicPr>
        <p:blipFill>
          <a:blip r:embed="rId6"/>
          <a:stretch>
            <a:fillRect/>
          </a:stretch>
        </p:blipFill>
        <p:spPr>
          <a:xfrm>
            <a:off x="0" y="1163044"/>
            <a:ext cx="12192000" cy="6143624"/>
          </a:xfrm>
          <a:prstGeom prst="rect">
            <a:avLst/>
          </a:prstGeom>
        </p:spPr>
      </p:pic>
      <p:pic>
        <p:nvPicPr>
          <p:cNvPr id="61" name="图片 60">
            <a:extLst>
              <a:ext uri="{FF2B5EF4-FFF2-40B4-BE49-F238E27FC236}">
                <a16:creationId xmlns:a16="http://schemas.microsoft.com/office/drawing/2014/main" id="{1FEF0641-2810-4BC0-AC61-DF57E89D079A}"/>
              </a:ext>
            </a:extLst>
          </p:cNvPr>
          <p:cNvPicPr>
            <a:picLocks noChangeAspect="1"/>
          </p:cNvPicPr>
          <p:nvPr/>
        </p:nvPicPr>
        <p:blipFill>
          <a:blip r:embed="rId7"/>
          <a:stretch>
            <a:fillRect/>
          </a:stretch>
        </p:blipFill>
        <p:spPr>
          <a:xfrm>
            <a:off x="0" y="1174156"/>
            <a:ext cx="12192000" cy="6121400"/>
          </a:xfrm>
          <a:prstGeom prst="rect">
            <a:avLst/>
          </a:prstGeom>
        </p:spPr>
      </p:pic>
      <p:pic>
        <p:nvPicPr>
          <p:cNvPr id="63" name="图片 62">
            <a:extLst>
              <a:ext uri="{FF2B5EF4-FFF2-40B4-BE49-F238E27FC236}">
                <a16:creationId xmlns:a16="http://schemas.microsoft.com/office/drawing/2014/main" id="{2D4BA5D8-1309-4A09-AB5C-188EAD8DE3F1}"/>
              </a:ext>
            </a:extLst>
          </p:cNvPr>
          <p:cNvPicPr>
            <a:picLocks noChangeAspect="1"/>
          </p:cNvPicPr>
          <p:nvPr/>
        </p:nvPicPr>
        <p:blipFill>
          <a:blip r:embed="rId8"/>
          <a:stretch>
            <a:fillRect/>
          </a:stretch>
        </p:blipFill>
        <p:spPr>
          <a:xfrm>
            <a:off x="0" y="1167806"/>
            <a:ext cx="12192000" cy="6134100"/>
          </a:xfrm>
          <a:prstGeom prst="rect">
            <a:avLst/>
          </a:prstGeom>
        </p:spPr>
      </p:pic>
      <p:pic>
        <p:nvPicPr>
          <p:cNvPr id="65" name="图片 64">
            <a:extLst>
              <a:ext uri="{FF2B5EF4-FFF2-40B4-BE49-F238E27FC236}">
                <a16:creationId xmlns:a16="http://schemas.microsoft.com/office/drawing/2014/main" id="{EAC98A41-8758-4D28-BE35-AE0EE9C2F3E5}"/>
              </a:ext>
            </a:extLst>
          </p:cNvPr>
          <p:cNvPicPr>
            <a:picLocks noChangeAspect="1"/>
          </p:cNvPicPr>
          <p:nvPr/>
        </p:nvPicPr>
        <p:blipFill>
          <a:blip r:embed="rId9"/>
          <a:stretch>
            <a:fillRect/>
          </a:stretch>
        </p:blipFill>
        <p:spPr>
          <a:xfrm>
            <a:off x="0" y="1167806"/>
            <a:ext cx="12192000" cy="6134100"/>
          </a:xfrm>
          <a:prstGeom prst="rect">
            <a:avLst/>
          </a:prstGeom>
        </p:spPr>
      </p:pic>
      <p:pic>
        <p:nvPicPr>
          <p:cNvPr id="67" name="图片 66">
            <a:extLst>
              <a:ext uri="{FF2B5EF4-FFF2-40B4-BE49-F238E27FC236}">
                <a16:creationId xmlns:a16="http://schemas.microsoft.com/office/drawing/2014/main" id="{61F94A20-38E9-4532-B02A-AAF5313E7810}"/>
              </a:ext>
            </a:extLst>
          </p:cNvPr>
          <p:cNvPicPr>
            <a:picLocks noChangeAspect="1"/>
          </p:cNvPicPr>
          <p:nvPr/>
        </p:nvPicPr>
        <p:blipFill>
          <a:blip r:embed="rId10"/>
          <a:stretch>
            <a:fillRect/>
          </a:stretch>
        </p:blipFill>
        <p:spPr>
          <a:xfrm>
            <a:off x="0" y="1183681"/>
            <a:ext cx="12192000" cy="6102350"/>
          </a:xfrm>
          <a:prstGeom prst="rect">
            <a:avLst/>
          </a:prstGeom>
        </p:spPr>
      </p:pic>
      <p:pic>
        <p:nvPicPr>
          <p:cNvPr id="69" name="图片 68">
            <a:extLst>
              <a:ext uri="{FF2B5EF4-FFF2-40B4-BE49-F238E27FC236}">
                <a16:creationId xmlns:a16="http://schemas.microsoft.com/office/drawing/2014/main" id="{3A11ECDD-DC43-42B8-9EF7-7B555E7DC20A}"/>
              </a:ext>
            </a:extLst>
          </p:cNvPr>
          <p:cNvPicPr>
            <a:picLocks noChangeAspect="1"/>
          </p:cNvPicPr>
          <p:nvPr/>
        </p:nvPicPr>
        <p:blipFill>
          <a:blip r:embed="rId11"/>
          <a:stretch>
            <a:fillRect/>
          </a:stretch>
        </p:blipFill>
        <p:spPr>
          <a:xfrm>
            <a:off x="0" y="1161456"/>
            <a:ext cx="12192000" cy="6146800"/>
          </a:xfrm>
          <a:prstGeom prst="rect">
            <a:avLst/>
          </a:prstGeom>
        </p:spPr>
      </p:pic>
      <p:pic>
        <p:nvPicPr>
          <p:cNvPr id="71" name="图片 70">
            <a:extLst>
              <a:ext uri="{FF2B5EF4-FFF2-40B4-BE49-F238E27FC236}">
                <a16:creationId xmlns:a16="http://schemas.microsoft.com/office/drawing/2014/main" id="{6B8B64B8-1E01-4AC1-BD60-6F7ADD46FF61}"/>
              </a:ext>
            </a:extLst>
          </p:cNvPr>
          <p:cNvPicPr>
            <a:picLocks noChangeAspect="1"/>
          </p:cNvPicPr>
          <p:nvPr/>
        </p:nvPicPr>
        <p:blipFill>
          <a:blip r:embed="rId12"/>
          <a:stretch>
            <a:fillRect/>
          </a:stretch>
        </p:blipFill>
        <p:spPr>
          <a:xfrm>
            <a:off x="0" y="1164631"/>
            <a:ext cx="12192000" cy="6140450"/>
          </a:xfrm>
          <a:prstGeom prst="rect">
            <a:avLst/>
          </a:prstGeom>
        </p:spPr>
      </p:pic>
      <p:pic>
        <p:nvPicPr>
          <p:cNvPr id="73" name="图片 72">
            <a:extLst>
              <a:ext uri="{FF2B5EF4-FFF2-40B4-BE49-F238E27FC236}">
                <a16:creationId xmlns:a16="http://schemas.microsoft.com/office/drawing/2014/main" id="{136CB1CF-FA87-41D5-A401-A569988C607D}"/>
              </a:ext>
            </a:extLst>
          </p:cNvPr>
          <p:cNvPicPr>
            <a:picLocks noChangeAspect="1"/>
          </p:cNvPicPr>
          <p:nvPr/>
        </p:nvPicPr>
        <p:blipFill>
          <a:blip r:embed="rId13"/>
          <a:stretch>
            <a:fillRect/>
          </a:stretch>
        </p:blipFill>
        <p:spPr>
          <a:xfrm>
            <a:off x="0" y="1170981"/>
            <a:ext cx="12192000" cy="6127750"/>
          </a:xfrm>
          <a:prstGeom prst="rect">
            <a:avLst/>
          </a:prstGeom>
        </p:spPr>
      </p:pic>
      <p:pic>
        <p:nvPicPr>
          <p:cNvPr id="75" name="图片 74">
            <a:extLst>
              <a:ext uri="{FF2B5EF4-FFF2-40B4-BE49-F238E27FC236}">
                <a16:creationId xmlns:a16="http://schemas.microsoft.com/office/drawing/2014/main" id="{F6F5D21E-A8F4-4AE1-918E-74829990362C}"/>
              </a:ext>
            </a:extLst>
          </p:cNvPr>
          <p:cNvPicPr>
            <a:picLocks noChangeAspect="1"/>
          </p:cNvPicPr>
          <p:nvPr/>
        </p:nvPicPr>
        <p:blipFill>
          <a:blip r:embed="rId14"/>
          <a:stretch>
            <a:fillRect/>
          </a:stretch>
        </p:blipFill>
        <p:spPr>
          <a:xfrm>
            <a:off x="0" y="1170981"/>
            <a:ext cx="12192000" cy="6127750"/>
          </a:xfrm>
          <a:prstGeom prst="rect">
            <a:avLst/>
          </a:prstGeom>
        </p:spPr>
      </p:pic>
      <p:pic>
        <p:nvPicPr>
          <p:cNvPr id="77" name="图片 76">
            <a:extLst>
              <a:ext uri="{FF2B5EF4-FFF2-40B4-BE49-F238E27FC236}">
                <a16:creationId xmlns:a16="http://schemas.microsoft.com/office/drawing/2014/main" id="{8B05268B-885D-4CA7-9587-D543B791A723}"/>
              </a:ext>
            </a:extLst>
          </p:cNvPr>
          <p:cNvPicPr>
            <a:picLocks noChangeAspect="1"/>
          </p:cNvPicPr>
          <p:nvPr/>
        </p:nvPicPr>
        <p:blipFill>
          <a:blip r:embed="rId15"/>
          <a:srcRect/>
          <a:stretch/>
        </p:blipFill>
        <p:spPr>
          <a:xfrm>
            <a:off x="37805" y="1177331"/>
            <a:ext cx="12116389" cy="6115050"/>
          </a:xfrm>
          <a:prstGeom prst="rect">
            <a:avLst/>
          </a:prstGeom>
        </p:spPr>
      </p:pic>
    </p:spTree>
    <p:extLst>
      <p:ext uri="{BB962C8B-B14F-4D97-AF65-F5344CB8AC3E}">
        <p14:creationId xmlns:p14="http://schemas.microsoft.com/office/powerpoint/2010/main" val="1649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总结展望</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3225994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8" name="矩形 7">
            <a:extLst>
              <a:ext uri="{FF2B5EF4-FFF2-40B4-BE49-F238E27FC236}">
                <a16:creationId xmlns:a16="http://schemas.microsoft.com/office/drawing/2014/main" id="{8BC70738-5263-41FC-83DA-862D77B11E1D}"/>
              </a:ext>
            </a:extLst>
          </p:cNvPr>
          <p:cNvSpPr/>
          <p:nvPr/>
        </p:nvSpPr>
        <p:spPr>
          <a:xfrm flipV="1">
            <a:off x="895280" y="2389362"/>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28CB3DC-2AB9-4E14-BB4F-44D185075499}"/>
              </a:ext>
            </a:extLst>
          </p:cNvPr>
          <p:cNvSpPr txBox="1"/>
          <p:nvPr/>
        </p:nvSpPr>
        <p:spPr>
          <a:xfrm>
            <a:off x="1651122" y="2881805"/>
            <a:ext cx="3675480"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项目从规划、设计、实施、管理最后到部署。我们利用敏捷开发模式完成了一整个项目；体验到了其带来的优点比如快速看到项目成果、增量的方式增加需求等优点。</a:t>
            </a:r>
          </a:p>
        </p:txBody>
      </p:sp>
      <p:sp>
        <p:nvSpPr>
          <p:cNvPr id="10" name="矩形 9">
            <a:extLst>
              <a:ext uri="{FF2B5EF4-FFF2-40B4-BE49-F238E27FC236}">
                <a16:creationId xmlns:a16="http://schemas.microsoft.com/office/drawing/2014/main" id="{7AB58E23-8FD2-4D2E-BCEB-C057A60507FB}"/>
              </a:ext>
            </a:extLst>
          </p:cNvPr>
          <p:cNvSpPr/>
          <p:nvPr/>
        </p:nvSpPr>
        <p:spPr>
          <a:xfrm>
            <a:off x="1707349" y="2434523"/>
            <a:ext cx="1980029" cy="453457"/>
          </a:xfrm>
          <a:prstGeom prst="rect">
            <a:avLst/>
          </a:prstGeom>
        </p:spPr>
        <p:txBody>
          <a:bodyPr wrap="none">
            <a:spAutoFit/>
          </a:bodyPr>
          <a:lstStyle/>
          <a:p>
            <a:pPr lvl="0">
              <a:lnSpc>
                <a:spcPct val="130000"/>
              </a:lnSpc>
            </a:pPr>
            <a:r>
              <a:rPr lang="zh-CN" altLang="en-US" sz="2000" b="1" dirty="0">
                <a:solidFill>
                  <a:schemeClr val="accent1"/>
                </a:solidFill>
              </a:rPr>
              <a:t>完整的项目体验</a:t>
            </a:r>
            <a:endParaRPr lang="en-US" altLang="zh-CN" sz="2000" b="1" dirty="0">
              <a:solidFill>
                <a:schemeClr val="accent1"/>
              </a:solidFill>
            </a:endParaRPr>
          </a:p>
        </p:txBody>
      </p:sp>
      <p:sp>
        <p:nvSpPr>
          <p:cNvPr id="11" name="矩形 10">
            <a:extLst>
              <a:ext uri="{FF2B5EF4-FFF2-40B4-BE49-F238E27FC236}">
                <a16:creationId xmlns:a16="http://schemas.microsoft.com/office/drawing/2014/main" id="{F7995740-4F83-48E9-A4E7-F6A7A4449631}"/>
              </a:ext>
            </a:extLst>
          </p:cNvPr>
          <p:cNvSpPr/>
          <p:nvPr/>
        </p:nvSpPr>
        <p:spPr>
          <a:xfrm>
            <a:off x="834873" y="2389362"/>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12" name="矩形 11">
            <a:extLst>
              <a:ext uri="{FF2B5EF4-FFF2-40B4-BE49-F238E27FC236}">
                <a16:creationId xmlns:a16="http://schemas.microsoft.com/office/drawing/2014/main" id="{95FB2A9B-AB0C-4A98-ADC1-ADEB4478FD68}"/>
              </a:ext>
            </a:extLst>
          </p:cNvPr>
          <p:cNvSpPr/>
          <p:nvPr/>
        </p:nvSpPr>
        <p:spPr>
          <a:xfrm flipV="1">
            <a:off x="6514861" y="23918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a:extLst>
              <a:ext uri="{FF2B5EF4-FFF2-40B4-BE49-F238E27FC236}">
                <a16:creationId xmlns:a16="http://schemas.microsoft.com/office/drawing/2014/main" id="{4EE23EAA-C06F-4BBD-8A61-775A2D7CE151}"/>
              </a:ext>
            </a:extLst>
          </p:cNvPr>
          <p:cNvSpPr txBox="1"/>
          <p:nvPr/>
        </p:nvSpPr>
        <p:spPr>
          <a:xfrm>
            <a:off x="7270703" y="2884279"/>
            <a:ext cx="408642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整体上完成了一个在线</a:t>
            </a:r>
            <a:r>
              <a:rPr lang="en-US" altLang="zh-CN" sz="2000" b="1" dirty="0">
                <a:solidFill>
                  <a:schemeClr val="tx1">
                    <a:lumMod val="75000"/>
                    <a:lumOff val="25000"/>
                  </a:schemeClr>
                </a:solidFill>
                <a:latin typeface="+mn-ea"/>
              </a:rPr>
              <a:t>OJ</a:t>
            </a:r>
            <a:r>
              <a:rPr lang="zh-CN" altLang="en-US" sz="2000" b="1" dirty="0">
                <a:solidFill>
                  <a:schemeClr val="tx1">
                    <a:lumMod val="75000"/>
                    <a:lumOff val="25000"/>
                  </a:schemeClr>
                </a:solidFill>
                <a:latin typeface="+mn-ea"/>
              </a:rPr>
              <a:t>系统，其支持在线评测；支持多种</a:t>
            </a:r>
            <a:r>
              <a:rPr lang="en-US" altLang="zh-CN" sz="2000" b="1" dirty="0">
                <a:solidFill>
                  <a:schemeClr val="tx1">
                    <a:lumMod val="75000"/>
                    <a:lumOff val="25000"/>
                  </a:schemeClr>
                </a:solidFill>
                <a:latin typeface="+mn-ea"/>
              </a:rPr>
              <a:t>C/C++</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Java</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Python2/3</a:t>
            </a:r>
            <a:r>
              <a:rPr lang="zh-CN" altLang="en-US" sz="2000" b="1" dirty="0">
                <a:solidFill>
                  <a:schemeClr val="tx1">
                    <a:lumMod val="75000"/>
                    <a:lumOff val="25000"/>
                  </a:schemeClr>
                </a:solidFill>
                <a:latin typeface="+mn-ea"/>
              </a:rPr>
              <a:t>语言；拥有完整的用户系统；支持对题目进行讨论和回复；支持在线增删分类以及题目。</a:t>
            </a:r>
          </a:p>
        </p:txBody>
      </p:sp>
      <p:sp>
        <p:nvSpPr>
          <p:cNvPr id="14" name="矩形 13">
            <a:extLst>
              <a:ext uri="{FF2B5EF4-FFF2-40B4-BE49-F238E27FC236}">
                <a16:creationId xmlns:a16="http://schemas.microsoft.com/office/drawing/2014/main" id="{4AC18A0C-24D5-4EC6-A4F7-6FF27E0151DC}"/>
              </a:ext>
            </a:extLst>
          </p:cNvPr>
          <p:cNvSpPr/>
          <p:nvPr/>
        </p:nvSpPr>
        <p:spPr>
          <a:xfrm>
            <a:off x="7326930" y="2436997"/>
            <a:ext cx="198002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优良的系统项目</a:t>
            </a:r>
            <a:endParaRPr lang="en-US" altLang="zh-CN" sz="2000" b="1" dirty="0">
              <a:solidFill>
                <a:schemeClr val="accent1">
                  <a:lumMod val="75000"/>
                </a:schemeClr>
              </a:solidFill>
            </a:endParaRPr>
          </a:p>
        </p:txBody>
      </p:sp>
      <p:sp>
        <p:nvSpPr>
          <p:cNvPr id="15" name="矩形 14">
            <a:extLst>
              <a:ext uri="{FF2B5EF4-FFF2-40B4-BE49-F238E27FC236}">
                <a16:creationId xmlns:a16="http://schemas.microsoft.com/office/drawing/2014/main" id="{BCF69179-551C-4004-9B71-3C665ACFD3D7}"/>
              </a:ext>
            </a:extLst>
          </p:cNvPr>
          <p:cNvSpPr/>
          <p:nvPr/>
        </p:nvSpPr>
        <p:spPr>
          <a:xfrm>
            <a:off x="6454454" y="2391836"/>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总结</a:t>
            </a:r>
          </a:p>
        </p:txBody>
      </p:sp>
    </p:spTree>
    <p:extLst>
      <p:ext uri="{BB962C8B-B14F-4D97-AF65-F5344CB8AC3E}">
        <p14:creationId xmlns:p14="http://schemas.microsoft.com/office/powerpoint/2010/main" val="7867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展望</a:t>
            </a:r>
          </a:p>
        </p:txBody>
      </p:sp>
      <p:sp>
        <p:nvSpPr>
          <p:cNvPr id="17" name="文本框 8">
            <a:extLst>
              <a:ext uri="{FF2B5EF4-FFF2-40B4-BE49-F238E27FC236}">
                <a16:creationId xmlns:a16="http://schemas.microsoft.com/office/drawing/2014/main" id="{5BAC67F1-C59F-40A1-9C88-E1A21C09D291}"/>
              </a:ext>
            </a:extLst>
          </p:cNvPr>
          <p:cNvSpPr txBox="1"/>
          <p:nvPr/>
        </p:nvSpPr>
        <p:spPr>
          <a:xfrm>
            <a:off x="775802" y="2561410"/>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系统希望在将来能够提供一个竞赛模块，管理员能够在线管理竞赛，用户可以通过报名参加竞赛同时支持排名等。</a:t>
            </a:r>
          </a:p>
        </p:txBody>
      </p:sp>
      <p:sp>
        <p:nvSpPr>
          <p:cNvPr id="18" name="矩形 17">
            <a:extLst>
              <a:ext uri="{FF2B5EF4-FFF2-40B4-BE49-F238E27FC236}">
                <a16:creationId xmlns:a16="http://schemas.microsoft.com/office/drawing/2014/main" id="{EE09D0ED-625D-4437-B28B-150ED107BC9F}"/>
              </a:ext>
            </a:extLst>
          </p:cNvPr>
          <p:cNvSpPr/>
          <p:nvPr/>
        </p:nvSpPr>
        <p:spPr>
          <a:xfrm>
            <a:off x="775803" y="2068967"/>
            <a:ext cx="172354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支持竞赛系统</a:t>
            </a:r>
            <a:endParaRPr lang="en-US" altLang="zh-CN" sz="2000" b="1" kern="0" dirty="0">
              <a:solidFill>
                <a:schemeClr val="bg1"/>
              </a:solidFill>
            </a:endParaRPr>
          </a:p>
        </p:txBody>
      </p:sp>
      <p:sp>
        <p:nvSpPr>
          <p:cNvPr id="19" name="文本框 8">
            <a:extLst>
              <a:ext uri="{FF2B5EF4-FFF2-40B4-BE49-F238E27FC236}">
                <a16:creationId xmlns:a16="http://schemas.microsoft.com/office/drawing/2014/main" id="{5145FE75-4D51-48C1-901E-AD8AD436492C}"/>
              </a:ext>
            </a:extLst>
          </p:cNvPr>
          <p:cNvSpPr txBox="1"/>
          <p:nvPr/>
        </p:nvSpPr>
        <p:spPr>
          <a:xfrm>
            <a:off x="775802" y="3923286"/>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积分系统支持对用户进行排名，通过练习或者竞赛均可以获得积分，除此之外练习和竞赛均可获得金币可以用于周边商场兑换实体或虚拟奖品</a:t>
            </a:r>
          </a:p>
        </p:txBody>
      </p:sp>
      <p:sp>
        <p:nvSpPr>
          <p:cNvPr id="20" name="矩形 19">
            <a:extLst>
              <a:ext uri="{FF2B5EF4-FFF2-40B4-BE49-F238E27FC236}">
                <a16:creationId xmlns:a16="http://schemas.microsoft.com/office/drawing/2014/main" id="{0490127E-984D-4F20-95C2-E9ECEB97D5DA}"/>
              </a:ext>
            </a:extLst>
          </p:cNvPr>
          <p:cNvSpPr/>
          <p:nvPr/>
        </p:nvSpPr>
        <p:spPr>
          <a:xfrm>
            <a:off x="775803" y="3430843"/>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积分与金币系统</a:t>
            </a:r>
            <a:endParaRPr lang="en-US" altLang="zh-CN" sz="2000" b="1" kern="0" dirty="0">
              <a:solidFill>
                <a:schemeClr val="bg1"/>
              </a:solidFill>
            </a:endParaRPr>
          </a:p>
        </p:txBody>
      </p:sp>
      <p:sp>
        <p:nvSpPr>
          <p:cNvPr id="21" name="文本框 8">
            <a:extLst>
              <a:ext uri="{FF2B5EF4-FFF2-40B4-BE49-F238E27FC236}">
                <a16:creationId xmlns:a16="http://schemas.microsoft.com/office/drawing/2014/main" id="{003CF175-7E81-4402-8B9E-E646566B7857}"/>
              </a:ext>
            </a:extLst>
          </p:cNvPr>
          <p:cNvSpPr txBox="1"/>
          <p:nvPr/>
        </p:nvSpPr>
        <p:spPr>
          <a:xfrm>
            <a:off x="775802" y="5285162"/>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系统在中底负载的情况下得到的结果准确，但在高负载的情况下有可能导致评测不准确等；未来将结合分布式技术独立部署评测核心，从而做到更高的负载和更公平的评测</a:t>
            </a:r>
          </a:p>
        </p:txBody>
      </p:sp>
      <p:sp>
        <p:nvSpPr>
          <p:cNvPr id="22" name="矩形 21">
            <a:extLst>
              <a:ext uri="{FF2B5EF4-FFF2-40B4-BE49-F238E27FC236}">
                <a16:creationId xmlns:a16="http://schemas.microsoft.com/office/drawing/2014/main" id="{AD494E05-2FA7-424A-8F1A-9F796F47118C}"/>
              </a:ext>
            </a:extLst>
          </p:cNvPr>
          <p:cNvSpPr/>
          <p:nvPr/>
        </p:nvSpPr>
        <p:spPr>
          <a:xfrm>
            <a:off x="775803" y="4792719"/>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更加公平的评测</a:t>
            </a:r>
            <a:endParaRPr lang="en-US" altLang="zh-CN" sz="2000" b="1" kern="0" dirty="0">
              <a:solidFill>
                <a:schemeClr val="bg1"/>
              </a:solidFill>
            </a:endParaRPr>
          </a:p>
        </p:txBody>
      </p:sp>
    </p:spTree>
    <p:extLst>
      <p:ext uri="{BB962C8B-B14F-4D97-AF65-F5344CB8AC3E}">
        <p14:creationId xmlns:p14="http://schemas.microsoft.com/office/powerpoint/2010/main" val="11276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感谢聆听</a:t>
            </a:r>
          </a:p>
        </p:txBody>
      </p:sp>
      <p:sp>
        <p:nvSpPr>
          <p:cNvPr id="3" name="文本占位符 2"/>
          <p:cNvSpPr>
            <a:spLocks noGrp="1"/>
          </p:cNvSpPr>
          <p:nvPr>
            <p:ph type="body" sz="quarter" idx="14"/>
          </p:nvPr>
        </p:nvSpPr>
        <p:spPr/>
        <p:txBody>
          <a:bodyPr/>
          <a:lstStyle/>
          <a:p>
            <a:r>
              <a:rPr kumimoji="1" lang="zh-CN" altLang="en-US" dirty="0"/>
              <a:t>请各位评委老师批评指正</a:t>
            </a:r>
          </a:p>
        </p:txBody>
      </p:sp>
      <p:pic>
        <p:nvPicPr>
          <p:cNvPr id="7" name="图片 6">
            <a:hlinkClick r:id="rId2"/>
            <a:extLst>
              <a:ext uri="{FF2B5EF4-FFF2-40B4-BE49-F238E27FC236}">
                <a16:creationId xmlns:a16="http://schemas.microsoft.com/office/drawing/2014/main" id="{79D21C39-EB52-4C08-B19A-6E693946AF01}"/>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项目介绍</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solidFill>
                  <a:srgbClr val="FF0000"/>
                </a:solidFill>
              </a:rPr>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1" name="文本框 10">
            <a:extLst>
              <a:ext uri="{FF2B5EF4-FFF2-40B4-BE49-F238E27FC236}">
                <a16:creationId xmlns:a16="http://schemas.microsoft.com/office/drawing/2014/main" id="{67E47DA6-8F2E-4486-8619-90C8E92FCACB}"/>
              </a:ext>
            </a:extLst>
          </p:cNvPr>
          <p:cNvSpPr txBox="1"/>
          <p:nvPr/>
        </p:nvSpPr>
        <p:spPr>
          <a:xfrm>
            <a:off x="598513" y="2044673"/>
            <a:ext cx="5722387" cy="4401205"/>
          </a:xfrm>
          <a:prstGeom prst="rect">
            <a:avLst/>
          </a:prstGeom>
          <a:noFill/>
        </p:spPr>
        <p:txBody>
          <a:bodyPr wrap="square" rtlCol="0">
            <a:spAutoFit/>
          </a:bodyPr>
          <a:lstStyle/>
          <a:p>
            <a:r>
              <a:rPr lang="en-US" altLang="zh-CN" sz="2000" dirty="0"/>
              <a:t>       </a:t>
            </a:r>
            <a:r>
              <a:rPr lang="en-US" altLang="zh-CN" sz="2000" dirty="0" err="1">
                <a:solidFill>
                  <a:schemeClr val="accent2">
                    <a:lumMod val="75000"/>
                  </a:schemeClr>
                </a:solidFill>
                <a:sym typeface="+mn-ea"/>
              </a:rPr>
              <a:t>TeelCode</a:t>
            </a:r>
            <a:r>
              <a:rPr lang="zh-CN" altLang="en-US" sz="2000" dirty="0">
                <a:solidFill>
                  <a:schemeClr val="accent2">
                    <a:lumMod val="75000"/>
                  </a:schemeClr>
                </a:solidFill>
                <a:sym typeface="+mn-ea"/>
              </a:rPr>
              <a:t>在线</a:t>
            </a:r>
            <a:r>
              <a:rPr lang="en-US" altLang="zh-CN" sz="2000" dirty="0">
                <a:solidFill>
                  <a:schemeClr val="accent2">
                    <a:lumMod val="75000"/>
                  </a:schemeClr>
                </a:solidFill>
                <a:sym typeface="+mn-ea"/>
              </a:rPr>
              <a:t>OJ</a:t>
            </a:r>
            <a:r>
              <a:rPr lang="zh-CN" altLang="en-US" sz="2000" dirty="0">
                <a:solidFill>
                  <a:schemeClr val="accent2">
                    <a:lumMod val="75000"/>
                  </a:schemeClr>
                </a:solidFill>
                <a:sym typeface="+mn-ea"/>
              </a:rPr>
              <a:t>平台</a:t>
            </a:r>
            <a:r>
              <a:rPr lang="zh-CN" altLang="en-US" sz="2000" dirty="0"/>
              <a:t>是一个</a:t>
            </a:r>
            <a:r>
              <a:rPr lang="zh-CN" altLang="en-US" sz="2000" dirty="0">
                <a:solidFill>
                  <a:srgbClr val="FF0000"/>
                </a:solidFill>
              </a:rPr>
              <a:t>在线评测系统</a:t>
            </a:r>
            <a:r>
              <a:rPr lang="zh-CN" altLang="en-US" sz="2000" dirty="0"/>
              <a:t>，用于</a:t>
            </a:r>
            <a:r>
              <a:rPr lang="zh-CN" altLang="en-US" sz="2000" dirty="0">
                <a:solidFill>
                  <a:srgbClr val="FF0000"/>
                </a:solidFill>
              </a:rPr>
              <a:t>进行算法和编程的练习</a:t>
            </a:r>
            <a:r>
              <a:rPr lang="zh-CN" altLang="en-US" sz="2000" dirty="0"/>
              <a:t>。</a:t>
            </a:r>
            <a:endParaRPr lang="en-US" altLang="zh-CN" sz="2000" dirty="0"/>
          </a:p>
          <a:p>
            <a:endParaRPr lang="zh-CN" altLang="en-US" sz="2000" dirty="0"/>
          </a:p>
          <a:p>
            <a:r>
              <a:rPr lang="en-US" altLang="zh-CN" sz="2000" dirty="0"/>
              <a:t>       </a:t>
            </a:r>
            <a:r>
              <a:rPr lang="zh-CN" altLang="en-US" sz="2000" dirty="0"/>
              <a:t>OJ系统能够</a:t>
            </a:r>
            <a:r>
              <a:rPr lang="zh-CN" altLang="en-US" sz="2000" dirty="0">
                <a:solidFill>
                  <a:srgbClr val="FF0000"/>
                </a:solidFill>
              </a:rPr>
              <a:t>编译并执行代码</a:t>
            </a:r>
            <a:r>
              <a:rPr lang="zh-CN" altLang="en-US" sz="2000" dirty="0"/>
              <a:t>，使用预设的数据对这些程序</a:t>
            </a:r>
            <a:r>
              <a:rPr lang="zh-CN" altLang="en-US" sz="2000" dirty="0">
                <a:solidFill>
                  <a:srgbClr val="FF0000"/>
                </a:solidFill>
              </a:rPr>
              <a:t>进行测试</a:t>
            </a:r>
            <a:r>
              <a:rPr lang="zh-CN" altLang="en-US" sz="2000" dirty="0"/>
              <a:t>。提交的代码一般会在</a:t>
            </a:r>
            <a:r>
              <a:rPr lang="zh-CN" altLang="en-US" sz="2000" dirty="0">
                <a:solidFill>
                  <a:srgbClr val="FF0000"/>
                </a:solidFill>
              </a:rPr>
              <a:t>受限的环境</a:t>
            </a:r>
            <a:r>
              <a:rPr lang="zh-CN" altLang="en-US" sz="2000" dirty="0"/>
              <a:t>下运行，包括时间限制、内存限制、安全限制等。代码的输出会被OJ系统捕获，</a:t>
            </a:r>
            <a:r>
              <a:rPr lang="zh-CN" altLang="en-US" sz="2000" dirty="0">
                <a:solidFill>
                  <a:srgbClr val="FF0000"/>
                </a:solidFill>
              </a:rPr>
              <a:t>与标准答案进行比较后返回结果</a:t>
            </a:r>
            <a:r>
              <a:rPr lang="zh-CN" altLang="en-US" sz="2000" dirty="0"/>
              <a:t>。</a:t>
            </a:r>
            <a:endParaRPr lang="en-US" altLang="zh-CN" sz="2000" dirty="0"/>
          </a:p>
          <a:p>
            <a:endParaRPr lang="en-US" altLang="zh-CN" sz="2000" dirty="0"/>
          </a:p>
          <a:p>
            <a:r>
              <a:rPr lang="en-US" altLang="zh-CN" sz="2000" dirty="0"/>
              <a:t>      OJ</a:t>
            </a:r>
            <a:r>
              <a:rPr lang="zh-CN" altLang="en-US" sz="2000" dirty="0"/>
              <a:t>系统还支持</a:t>
            </a:r>
            <a:r>
              <a:rPr lang="zh-CN" altLang="en-US" sz="2000" dirty="0">
                <a:solidFill>
                  <a:srgbClr val="FF0000"/>
                </a:solidFill>
              </a:rPr>
              <a:t>用户模块</a:t>
            </a:r>
            <a:r>
              <a:rPr lang="zh-CN" altLang="en-US" sz="2000" dirty="0"/>
              <a:t>，通过账号可以对题目进行</a:t>
            </a:r>
            <a:r>
              <a:rPr lang="zh-CN" altLang="en-US" sz="2000" dirty="0">
                <a:solidFill>
                  <a:srgbClr val="FF0000"/>
                </a:solidFill>
              </a:rPr>
              <a:t>讨论和回复</a:t>
            </a:r>
            <a:r>
              <a:rPr lang="zh-CN" altLang="en-US" sz="2000" dirty="0"/>
              <a:t>其他人的讨论；通过账号系统还可以查看自己的</a:t>
            </a:r>
            <a:r>
              <a:rPr lang="zh-CN" altLang="en-US" sz="2000" dirty="0">
                <a:solidFill>
                  <a:srgbClr val="FF0000"/>
                </a:solidFill>
              </a:rPr>
              <a:t>提交记录</a:t>
            </a:r>
            <a:r>
              <a:rPr lang="zh-CN" altLang="en-US" sz="2000" dirty="0"/>
              <a:t>。</a:t>
            </a:r>
            <a:r>
              <a:rPr lang="en-US" altLang="zh-CN" sz="2000" dirty="0"/>
              <a:t>OJ</a:t>
            </a:r>
            <a:r>
              <a:rPr lang="zh-CN" altLang="en-US" sz="2000" dirty="0"/>
              <a:t>系统还提供了在线</a:t>
            </a:r>
            <a:r>
              <a:rPr lang="zh-CN" altLang="en-US" sz="2000" dirty="0">
                <a:solidFill>
                  <a:srgbClr val="FF0000"/>
                </a:solidFill>
              </a:rPr>
              <a:t>管理模块</a:t>
            </a:r>
            <a:r>
              <a:rPr lang="zh-CN" altLang="en-US" sz="2000" dirty="0"/>
              <a:t>，通过管理模块可以管理</a:t>
            </a:r>
            <a:r>
              <a:rPr lang="zh-CN" altLang="en-US" sz="2000" dirty="0">
                <a:solidFill>
                  <a:srgbClr val="FF0000"/>
                </a:solidFill>
              </a:rPr>
              <a:t>对分类和题目进行管理</a:t>
            </a:r>
            <a:r>
              <a:rPr lang="zh-CN" altLang="en-US" sz="2000" dirty="0"/>
              <a:t>。</a:t>
            </a:r>
          </a:p>
        </p:txBody>
      </p:sp>
      <p:sp>
        <p:nvSpPr>
          <p:cNvPr id="12" name="文本框 11">
            <a:extLst>
              <a:ext uri="{FF2B5EF4-FFF2-40B4-BE49-F238E27FC236}">
                <a16:creationId xmlns:a16="http://schemas.microsoft.com/office/drawing/2014/main" id="{DBFDF0E2-02E6-4A40-83FD-DF8518901D35}"/>
              </a:ext>
            </a:extLst>
          </p:cNvPr>
          <p:cNvSpPr txBox="1"/>
          <p:nvPr/>
        </p:nvSpPr>
        <p:spPr>
          <a:xfrm>
            <a:off x="163168" y="1341087"/>
            <a:ext cx="1620957" cy="523220"/>
          </a:xfrm>
          <a:prstGeom prst="rect">
            <a:avLst/>
          </a:prstGeom>
          <a:noFill/>
        </p:spPr>
        <p:txBody>
          <a:bodyPr wrap="none" rtlCol="0">
            <a:spAutoFit/>
          </a:bodyPr>
          <a:lstStyle/>
          <a:p>
            <a:r>
              <a:rPr lang="zh-CN" altLang="en-US" sz="2800" b="1" dirty="0"/>
              <a:t>项目介绍</a:t>
            </a:r>
          </a:p>
        </p:txBody>
      </p:sp>
      <p:pic>
        <p:nvPicPr>
          <p:cNvPr id="7" name="图片 6">
            <a:extLst>
              <a:ext uri="{FF2B5EF4-FFF2-40B4-BE49-F238E27FC236}">
                <a16:creationId xmlns:a16="http://schemas.microsoft.com/office/drawing/2014/main" id="{B9176FC9-24BE-4D88-AE6F-FFFF56B3B568}"/>
              </a:ext>
            </a:extLst>
          </p:cNvPr>
          <p:cNvPicPr>
            <a:picLocks noChangeAspect="1"/>
          </p:cNvPicPr>
          <p:nvPr/>
        </p:nvPicPr>
        <p:blipFill>
          <a:blip r:embed="rId5"/>
          <a:stretch>
            <a:fillRect/>
          </a:stretch>
        </p:blipFill>
        <p:spPr>
          <a:xfrm>
            <a:off x="7542706" y="2578401"/>
            <a:ext cx="3333750" cy="3333750"/>
          </a:xfrm>
          <a:prstGeom prst="rect">
            <a:avLst/>
          </a:prstGeom>
        </p:spPr>
      </p:pic>
    </p:spTree>
    <p:extLst>
      <p:ext uri="{BB962C8B-B14F-4D97-AF65-F5344CB8AC3E}">
        <p14:creationId xmlns:p14="http://schemas.microsoft.com/office/powerpoint/2010/main" val="322252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系统设计</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358248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系统架构设计</a:t>
            </a:r>
          </a:p>
        </p:txBody>
      </p:sp>
      <p:pic>
        <p:nvPicPr>
          <p:cNvPr id="10" name="图片 9">
            <a:extLst>
              <a:ext uri="{FF2B5EF4-FFF2-40B4-BE49-F238E27FC236}">
                <a16:creationId xmlns:a16="http://schemas.microsoft.com/office/drawing/2014/main" id="{8B061521-002C-46DB-BA68-4932AD9F2D77}"/>
              </a:ext>
            </a:extLst>
          </p:cNvPr>
          <p:cNvPicPr>
            <a:picLocks noChangeAspect="1"/>
          </p:cNvPicPr>
          <p:nvPr/>
        </p:nvPicPr>
        <p:blipFill>
          <a:blip r:embed="rId5"/>
          <a:stretch>
            <a:fillRect/>
          </a:stretch>
        </p:blipFill>
        <p:spPr>
          <a:xfrm>
            <a:off x="2005012" y="1864307"/>
            <a:ext cx="8181975" cy="4867275"/>
          </a:xfrm>
          <a:prstGeom prst="rect">
            <a:avLst/>
          </a:prstGeom>
        </p:spPr>
      </p:pic>
    </p:spTree>
    <p:extLst>
      <p:ext uri="{BB962C8B-B14F-4D97-AF65-F5344CB8AC3E}">
        <p14:creationId xmlns:p14="http://schemas.microsoft.com/office/powerpoint/2010/main" val="1936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具体技术选择</a:t>
            </a:r>
          </a:p>
        </p:txBody>
      </p:sp>
      <p:graphicFrame>
        <p:nvGraphicFramePr>
          <p:cNvPr id="11" name="表格 10">
            <a:extLst>
              <a:ext uri="{FF2B5EF4-FFF2-40B4-BE49-F238E27FC236}">
                <a16:creationId xmlns:a16="http://schemas.microsoft.com/office/drawing/2014/main" id="{CA3E2BE6-1A35-4E8B-8802-28A7D35C01A0}"/>
              </a:ext>
            </a:extLst>
          </p:cNvPr>
          <p:cNvGraphicFramePr>
            <a:graphicFrameLocks noGrp="1"/>
          </p:cNvGraphicFramePr>
          <p:nvPr>
            <p:extLst>
              <p:ext uri="{D42A27DB-BD31-4B8C-83A1-F6EECF244321}">
                <p14:modId xmlns:p14="http://schemas.microsoft.com/office/powerpoint/2010/main" val="138039622"/>
              </p:ext>
            </p:extLst>
          </p:nvPr>
        </p:nvGraphicFramePr>
        <p:xfrm>
          <a:off x="876002" y="2097088"/>
          <a:ext cx="10439995" cy="3918976"/>
        </p:xfrm>
        <a:graphic>
          <a:graphicData uri="http://schemas.openxmlformats.org/drawingml/2006/table">
            <a:tbl>
              <a:tblPr firstRow="1" firstCol="1" bandRow="1">
                <a:tableStyleId>{5C22544A-7EE6-4342-B048-85BDC9FD1C3A}</a:tableStyleId>
              </a:tblPr>
              <a:tblGrid>
                <a:gridCol w="1512091">
                  <a:extLst>
                    <a:ext uri="{9D8B030D-6E8A-4147-A177-3AD203B41FA5}">
                      <a16:colId xmlns:a16="http://schemas.microsoft.com/office/drawing/2014/main" val="3007268635"/>
                    </a:ext>
                  </a:extLst>
                </a:gridCol>
                <a:gridCol w="1969135">
                  <a:extLst>
                    <a:ext uri="{9D8B030D-6E8A-4147-A177-3AD203B41FA5}">
                      <a16:colId xmlns:a16="http://schemas.microsoft.com/office/drawing/2014/main" val="1748111050"/>
                    </a:ext>
                  </a:extLst>
                </a:gridCol>
                <a:gridCol w="3144403">
                  <a:extLst>
                    <a:ext uri="{9D8B030D-6E8A-4147-A177-3AD203B41FA5}">
                      <a16:colId xmlns:a16="http://schemas.microsoft.com/office/drawing/2014/main" val="3750649819"/>
                    </a:ext>
                  </a:extLst>
                </a:gridCol>
                <a:gridCol w="3814366">
                  <a:extLst>
                    <a:ext uri="{9D8B030D-6E8A-4147-A177-3AD203B41FA5}">
                      <a16:colId xmlns:a16="http://schemas.microsoft.com/office/drawing/2014/main" val="1572574548"/>
                    </a:ext>
                  </a:extLst>
                </a:gridCol>
              </a:tblGrid>
              <a:tr h="272362">
                <a:tc gridSpan="2">
                  <a:txBody>
                    <a:bodyPr/>
                    <a:lstStyle/>
                    <a:p>
                      <a:pPr algn="ctr">
                        <a:spcAft>
                          <a:spcPts val="0"/>
                        </a:spcAft>
                      </a:pPr>
                      <a:r>
                        <a:rPr lang="zh-CN" altLang="en-US" sz="1600" b="1" kern="100" dirty="0">
                          <a:effectLst/>
                          <a:latin typeface="+mn-lt"/>
                        </a:rPr>
                        <a:t>项目</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rPr>
                        <a:t>选择</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备注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用户</a:t>
                      </a:r>
                      <a:endParaRPr lang="zh-CN" sz="1600" b="1" kern="100" dirty="0">
                        <a:effectLst/>
                        <a:latin typeface="+mn-lt"/>
                        <a:ea typeface="+mn-ea"/>
                      </a:endParaRPr>
                    </a:p>
                  </a:txBody>
                  <a:tcPr marL="107008" marR="107008" marT="53504" marB="53504" anchor="ctr"/>
                </a:tc>
                <a:tc>
                  <a:txBody>
                    <a:bodyPr/>
                    <a:lstStyle/>
                    <a:p>
                      <a:pPr algn="ctr"/>
                      <a:r>
                        <a:rPr lang="zh-CN" altLang="en-US" sz="1600" b="1" dirty="0">
                          <a:latin typeface="+mn-lt"/>
                        </a:rPr>
                        <a:t>浏览器核心</a:t>
                      </a:r>
                    </a:p>
                  </a:txBody>
                  <a:tcPr marL="107008" marR="107008" marT="53504" marB="53504" anchor="ctr"/>
                </a:tc>
                <a:tc>
                  <a:txBody>
                    <a:bodyPr/>
                    <a:lstStyle/>
                    <a:p>
                      <a:pPr algn="ctr">
                        <a:spcAft>
                          <a:spcPts val="0"/>
                        </a:spcAft>
                      </a:pPr>
                      <a:r>
                        <a:rPr lang="en-US" sz="1600" b="1" kern="100" dirty="0" err="1">
                          <a:effectLst/>
                          <a:latin typeface="+mn-lt"/>
                        </a:rPr>
                        <a:t>Chorme</a:t>
                      </a:r>
                      <a:r>
                        <a:rPr lang="zh-CN" altLang="en-US" sz="1600" b="1" kern="100" dirty="0">
                          <a:effectLst/>
                          <a:latin typeface="+mn-lt"/>
                        </a:rPr>
                        <a:t>内核</a:t>
                      </a:r>
                      <a:endParaRPr lang="zh-CN" sz="1600" b="1" kern="100" dirty="0">
                        <a:effectLst/>
                        <a:latin typeface="+mn-lt"/>
                        <a:ea typeface="+mn-ea"/>
                      </a:endParaRPr>
                    </a:p>
                  </a:txBody>
                  <a:tcPr marL="80256" marR="80256" marT="0" marB="0" anchor="ctr"/>
                </a:tc>
                <a:tc>
                  <a:txBody>
                    <a:bodyPr/>
                    <a:lstStyle/>
                    <a:p>
                      <a:pPr algn="l">
                        <a:spcAft>
                          <a:spcPts val="0"/>
                        </a:spcAft>
                      </a:pPr>
                      <a:r>
                        <a:rPr lang="zh-CN" altLang="en-US" sz="1600" b="1" kern="100" dirty="0">
                          <a:effectLst/>
                          <a:latin typeface="+mn-lt"/>
                          <a:ea typeface="+mn-ea"/>
                        </a:rPr>
                        <a:t>速度快、文档、兼容性</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0">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a:effectLst/>
                          <a:latin typeface="+mn-lt"/>
                          <a:ea typeface="+mn-ea"/>
                        </a:rPr>
                        <a:t>Node.js</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806151835"/>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a:txBody>
                    <a:bodyPr/>
                    <a:lstStyle/>
                    <a:p>
                      <a:pPr algn="ctr"/>
                      <a:r>
                        <a:rPr lang="en-US" altLang="zh-CN" sz="1600" b="1" dirty="0">
                          <a:latin typeface="+mn-lt"/>
                        </a:rPr>
                        <a:t>Express</a:t>
                      </a:r>
                      <a:endParaRPr lang="zh-CN" altLang="en-US" sz="1600" b="1" dirty="0">
                        <a:latin typeface="+mn-lt"/>
                      </a:endParaRPr>
                    </a:p>
                  </a:txBody>
                  <a:tcPr marL="80256" marR="80256" marT="0" marB="0" anchor="ctr"/>
                </a:tc>
                <a:tc>
                  <a:txBody>
                    <a:bodyPr/>
                    <a:lstStyle/>
                    <a:p>
                      <a:pPr algn="l"/>
                      <a:endParaRPr lang="zh-CN" altLang="en-US" sz="1600" b="1" dirty="0">
                        <a:latin typeface="+mn-lt"/>
                      </a:endParaRPr>
                    </a:p>
                  </a:txBody>
                  <a:tcPr marL="80256" marR="80256" marT="0" marB="0" anchor="ctr"/>
                </a:tc>
                <a:extLst>
                  <a:ext uri="{0D108BD9-81ED-4DB2-BD59-A6C34878D82A}">
                    <a16:rowId xmlns:a16="http://schemas.microsoft.com/office/drawing/2014/main" val="894116527"/>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r>
                        <a:rPr lang="en-US" altLang="zh-CN" sz="1600" b="1" dirty="0" err="1">
                          <a:latin typeface="+mn-lt"/>
                        </a:rPr>
                        <a:t>CodeMirror</a:t>
                      </a:r>
                      <a:endParaRPr lang="zh-CN" altLang="en-US" sz="1600" b="1" dirty="0">
                        <a:latin typeface="+mn-lt"/>
                      </a:endParaRPr>
                    </a:p>
                  </a:txBody>
                  <a:tcPr marL="80256" marR="80256" marT="0" marB="0" anchor="ctr"/>
                </a:tc>
                <a:tc>
                  <a:txBody>
                    <a:bodyPr/>
                    <a:lstStyle/>
                    <a:p>
                      <a:pPr algn="l"/>
                      <a:r>
                        <a:rPr lang="en-US" altLang="zh-CN" sz="1600" b="1" dirty="0">
                          <a:latin typeface="+mn-lt"/>
                        </a:rPr>
                        <a:t>1.</a:t>
                      </a:r>
                      <a:r>
                        <a:rPr lang="zh-CN" altLang="en-US" sz="1600" b="1" dirty="0">
                          <a:latin typeface="+mn-lt"/>
                        </a:rPr>
                        <a:t>语法提示：根据语言提示并支持自定义</a:t>
                      </a:r>
                      <a:endParaRPr lang="en-US" altLang="zh-CN" sz="1600" b="1" dirty="0">
                        <a:latin typeface="+mn-lt"/>
                      </a:endParaRPr>
                    </a:p>
                    <a:p>
                      <a:pPr algn="l"/>
                      <a:r>
                        <a:rPr lang="en-US" altLang="zh-CN" sz="1600" b="1" dirty="0">
                          <a:latin typeface="+mn-lt"/>
                        </a:rPr>
                        <a:t>2.</a:t>
                      </a:r>
                      <a:r>
                        <a:rPr lang="zh-CN" altLang="en-US" sz="1600" b="1" dirty="0">
                          <a:latin typeface="+mn-lt"/>
                        </a:rPr>
                        <a:t>语法高亮：根据语言高亮并支持自定义</a:t>
                      </a:r>
                      <a:endParaRPr lang="en-US" altLang="zh-CN" sz="1600" b="1" dirty="0">
                        <a:latin typeface="+mn-lt"/>
                      </a:endParaRPr>
                    </a:p>
                    <a:p>
                      <a:pPr algn="l"/>
                      <a:r>
                        <a:rPr lang="en-US" altLang="zh-CN" sz="1600" b="1" dirty="0">
                          <a:latin typeface="+mn-lt"/>
                        </a:rPr>
                        <a:t>3.</a:t>
                      </a:r>
                      <a:r>
                        <a:rPr lang="zh-CN" altLang="en-US" sz="1600" b="1" dirty="0">
                          <a:latin typeface="+mn-lt"/>
                        </a:rPr>
                        <a:t>语言兼容：支持主流语言</a:t>
                      </a:r>
                    </a:p>
                  </a:txBody>
                  <a:tcPr marL="80256" marR="80256" marT="0" marB="0" anchor="ctr"/>
                </a:tc>
                <a:extLst>
                  <a:ext uri="{0D108BD9-81ED-4DB2-BD59-A6C34878D82A}">
                    <a16:rowId xmlns:a16="http://schemas.microsoft.com/office/drawing/2014/main" val="1824549643"/>
                  </a:ext>
                </a:extLst>
              </a:tr>
              <a:tr h="272362">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Java+Tomcat</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204632842"/>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自研</a:t>
                      </a:r>
                      <a:endParaRPr lang="zh-CN" sz="1600" b="1" kern="100" dirty="0">
                        <a:effectLst/>
                        <a:latin typeface="+mn-lt"/>
                        <a:ea typeface="+mn-ea"/>
                      </a:endParaRPr>
                    </a:p>
                  </a:txBody>
                  <a:tcPr marL="80256" marR="80256" marT="0" marB="0" anchor="ctr"/>
                </a:tc>
                <a:tc>
                  <a:txBody>
                    <a:bodyPr/>
                    <a:lstStyle/>
                    <a:p>
                      <a:pPr algn="l">
                        <a:spcAft>
                          <a:spcPts val="0"/>
                        </a:spcAft>
                      </a:pPr>
                      <a:r>
                        <a:rPr lang="en-US" altLang="zh-CN" sz="1600" b="1" kern="100" dirty="0">
                          <a:effectLst/>
                          <a:latin typeface="+mn-lt"/>
                          <a:ea typeface="+mn-ea"/>
                        </a:rPr>
                        <a:t>1.</a:t>
                      </a:r>
                      <a:r>
                        <a:rPr lang="zh-CN" altLang="en-US" sz="1600" b="1" kern="100" dirty="0">
                          <a:effectLst/>
                          <a:latin typeface="+mn-lt"/>
                          <a:ea typeface="+mn-ea"/>
                        </a:rPr>
                        <a:t>体积可控：部署要求底</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2.</a:t>
                      </a:r>
                      <a:r>
                        <a:rPr lang="zh-CN" altLang="en-US" sz="1600" b="1" kern="100" dirty="0">
                          <a:effectLst/>
                          <a:latin typeface="+mn-lt"/>
                          <a:ea typeface="+mn-ea"/>
                        </a:rPr>
                        <a:t>安全保证：禁用系统调用、非法库等</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3.</a:t>
                      </a:r>
                      <a:r>
                        <a:rPr lang="zh-CN" altLang="en-US" sz="1600" b="1" kern="100" dirty="0">
                          <a:effectLst/>
                          <a:latin typeface="+mn-lt"/>
                          <a:ea typeface="+mn-ea"/>
                        </a:rPr>
                        <a:t>效率可控：</a:t>
                      </a:r>
                      <a:r>
                        <a:rPr lang="en-US" altLang="zh-CN" sz="1600" b="1" kern="100" dirty="0">
                          <a:effectLst/>
                          <a:latin typeface="+mn-lt"/>
                          <a:ea typeface="+mn-ea"/>
                        </a:rPr>
                        <a:t>C++</a:t>
                      </a:r>
                      <a:r>
                        <a:rPr lang="zh-CN" altLang="en-US" sz="1600" b="1" kern="100" dirty="0">
                          <a:effectLst/>
                          <a:latin typeface="+mn-lt"/>
                          <a:ea typeface="+mn-ea"/>
                        </a:rPr>
                        <a:t>编写后通过</a:t>
                      </a:r>
                      <a:r>
                        <a:rPr lang="en-US" altLang="zh-CN" sz="1600" b="1" kern="100" dirty="0">
                          <a:effectLst/>
                          <a:latin typeface="+mn-lt"/>
                          <a:ea typeface="+mn-ea"/>
                        </a:rPr>
                        <a:t>JNA</a:t>
                      </a:r>
                      <a:r>
                        <a:rPr lang="zh-CN" altLang="en-US" sz="1600" b="1" kern="100" dirty="0">
                          <a:effectLst/>
                          <a:latin typeface="+mn-lt"/>
                          <a:ea typeface="+mn-ea"/>
                        </a:rPr>
                        <a:t>调用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335299237"/>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mysql</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921833611"/>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java.util.logging</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4167146356"/>
                  </a:ext>
                </a:extLst>
              </a:tr>
            </a:tbl>
          </a:graphicData>
        </a:graphic>
      </p:graphicFrame>
    </p:spTree>
    <p:extLst>
      <p:ext uri="{BB962C8B-B14F-4D97-AF65-F5344CB8AC3E}">
        <p14:creationId xmlns:p14="http://schemas.microsoft.com/office/powerpoint/2010/main" val="7701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796920" cy="523220"/>
          </a:xfrm>
          <a:prstGeom prst="rect">
            <a:avLst/>
          </a:prstGeom>
          <a:noFill/>
        </p:spPr>
        <p:txBody>
          <a:bodyPr wrap="none" rtlCol="0">
            <a:spAutoFit/>
          </a:bodyPr>
          <a:lstStyle/>
          <a:p>
            <a:r>
              <a:rPr lang="en-US" altLang="zh-CN" sz="2800" b="1" dirty="0"/>
              <a:t>OJ</a:t>
            </a:r>
            <a:r>
              <a:rPr lang="zh-CN" altLang="en-US" sz="2800" b="1" dirty="0"/>
              <a:t>服务器类设计</a:t>
            </a:r>
          </a:p>
        </p:txBody>
      </p:sp>
      <p:pic>
        <p:nvPicPr>
          <p:cNvPr id="4" name="图片 3">
            <a:extLst>
              <a:ext uri="{FF2B5EF4-FFF2-40B4-BE49-F238E27FC236}">
                <a16:creationId xmlns:a16="http://schemas.microsoft.com/office/drawing/2014/main" id="{3E247352-4578-4909-8FF2-A0B73C78F0D6}"/>
              </a:ext>
            </a:extLst>
          </p:cNvPr>
          <p:cNvPicPr>
            <a:picLocks noChangeAspect="1"/>
          </p:cNvPicPr>
          <p:nvPr/>
        </p:nvPicPr>
        <p:blipFill>
          <a:blip r:embed="rId5"/>
          <a:stretch>
            <a:fillRect/>
          </a:stretch>
        </p:blipFill>
        <p:spPr>
          <a:xfrm>
            <a:off x="1430191" y="1911329"/>
            <a:ext cx="9331618" cy="4946672"/>
          </a:xfrm>
          <a:prstGeom prst="rect">
            <a:avLst/>
          </a:prstGeom>
        </p:spPr>
      </p:pic>
    </p:spTree>
    <p:extLst>
      <p:ext uri="{BB962C8B-B14F-4D97-AF65-F5344CB8AC3E}">
        <p14:creationId xmlns:p14="http://schemas.microsoft.com/office/powerpoint/2010/main" val="50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803396" cy="523220"/>
          </a:xfrm>
          <a:prstGeom prst="rect">
            <a:avLst/>
          </a:prstGeom>
          <a:noFill/>
        </p:spPr>
        <p:txBody>
          <a:bodyPr wrap="none" rtlCol="0">
            <a:spAutoFit/>
          </a:bodyPr>
          <a:lstStyle/>
          <a:p>
            <a:r>
              <a:rPr lang="en-US" altLang="zh-CN" sz="2800" b="1" dirty="0"/>
              <a:t>Web</a:t>
            </a:r>
            <a:r>
              <a:rPr lang="zh-CN" altLang="en-US" sz="2800" b="1" dirty="0"/>
              <a:t>服务类设计</a:t>
            </a:r>
          </a:p>
        </p:txBody>
      </p:sp>
      <p:pic>
        <p:nvPicPr>
          <p:cNvPr id="6" name="图片 5">
            <a:extLst>
              <a:ext uri="{FF2B5EF4-FFF2-40B4-BE49-F238E27FC236}">
                <a16:creationId xmlns:a16="http://schemas.microsoft.com/office/drawing/2014/main" id="{89A96C86-143D-45A3-9B6C-2F0BF837A790}"/>
              </a:ext>
            </a:extLst>
          </p:cNvPr>
          <p:cNvPicPr>
            <a:picLocks noChangeAspect="1"/>
          </p:cNvPicPr>
          <p:nvPr/>
        </p:nvPicPr>
        <p:blipFill>
          <a:blip r:embed="rId5"/>
          <a:stretch>
            <a:fillRect/>
          </a:stretch>
        </p:blipFill>
        <p:spPr>
          <a:xfrm>
            <a:off x="885013" y="1968949"/>
            <a:ext cx="10421974" cy="4889051"/>
          </a:xfrm>
          <a:prstGeom prst="rect">
            <a:avLst/>
          </a:prstGeom>
        </p:spPr>
      </p:pic>
    </p:spTree>
    <p:extLst>
      <p:ext uri="{BB962C8B-B14F-4D97-AF65-F5344CB8AC3E}">
        <p14:creationId xmlns:p14="http://schemas.microsoft.com/office/powerpoint/2010/main" val="1919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1773</TotalTime>
  <Words>1480</Words>
  <Application>Microsoft Office PowerPoint</Application>
  <PresentationFormat>宽屏</PresentationFormat>
  <Paragraphs>347</Paragraphs>
  <Slides>24</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微软雅黑</vt:lpstr>
      <vt:lpstr>Century Gothic</vt:lpstr>
      <vt:lpstr>Arial</vt:lpstr>
      <vt:lpstr>Segoe UI Light</vt:lpstr>
      <vt:lpstr>等线</vt:lpstr>
      <vt:lpstr>微软雅黑</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xia mi</cp:lastModifiedBy>
  <cp:revision>189</cp:revision>
  <dcterms:created xsi:type="dcterms:W3CDTF">2015-08-18T02:51:41Z</dcterms:created>
  <dcterms:modified xsi:type="dcterms:W3CDTF">2021-05-06T01:35:32Z</dcterms:modified>
  <cp:category/>
</cp:coreProperties>
</file>